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23"/>
  </p:notesMasterIdLst>
  <p:sldIdLst>
    <p:sldId id="256" r:id="rId2"/>
    <p:sldId id="257" r:id="rId3"/>
    <p:sldId id="259" r:id="rId4"/>
    <p:sldId id="341" r:id="rId5"/>
    <p:sldId id="342" r:id="rId6"/>
    <p:sldId id="344" r:id="rId7"/>
    <p:sldId id="360" r:id="rId8"/>
    <p:sldId id="361" r:id="rId9"/>
    <p:sldId id="362" r:id="rId10"/>
    <p:sldId id="364" r:id="rId11"/>
    <p:sldId id="365" r:id="rId12"/>
    <p:sldId id="363" r:id="rId13"/>
    <p:sldId id="366" r:id="rId14"/>
    <p:sldId id="367" r:id="rId15"/>
    <p:sldId id="368" r:id="rId16"/>
    <p:sldId id="369" r:id="rId17"/>
    <p:sldId id="370" r:id="rId18"/>
    <p:sldId id="371" r:id="rId19"/>
    <p:sldId id="372" r:id="rId20"/>
    <p:sldId id="373" r:id="rId21"/>
    <p:sldId id="290" r:id="rId2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50" d="100"/>
          <a:sy n="150" d="100"/>
        </p:scale>
        <p:origin x="62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6D6A6A-BAB6-484B-9304-24E0759B6528}" type="datetimeFigureOut">
              <a:rPr lang="fr-FR" smtClean="0"/>
              <a:t>20/09/2025</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B48BEC-C11A-421A-826C-B61DC27950CC}" type="slidenum">
              <a:rPr lang="fr-FR" smtClean="0"/>
              <a:t>‹N°›</a:t>
            </a:fld>
            <a:endParaRPr lang="fr-FR"/>
          </a:p>
        </p:txBody>
      </p:sp>
    </p:spTree>
    <p:extLst>
      <p:ext uri="{BB962C8B-B14F-4D97-AF65-F5344CB8AC3E}">
        <p14:creationId xmlns:p14="http://schemas.microsoft.com/office/powerpoint/2010/main" val="1926383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9/20/2025</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021860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9/20/2025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66734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9/20/2025</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23827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9/20/2025</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934676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9/20/2025</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1251659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9/20/2025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4139476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9/20/2025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428641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9/20/2025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508425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9/20/2025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032382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9/20/2025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‹N°›</a:t>
            </a:fld>
            <a:endParaRPr lang="en-US" dirty="0"/>
          </a:p>
        </p:txBody>
      </p:sp>
    </p:spTree>
    <p:extLst>
      <p:ext uri="{BB962C8B-B14F-4D97-AF65-F5344CB8AC3E}">
        <p14:creationId xmlns:p14="http://schemas.microsoft.com/office/powerpoint/2010/main" val="4284849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9/20/2025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385193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9/20/2025</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‹N°›</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spTree>
    <p:extLst>
      <p:ext uri="{BB962C8B-B14F-4D97-AF65-F5344CB8AC3E}">
        <p14:creationId xmlns:p14="http://schemas.microsoft.com/office/powerpoint/2010/main" val="325311391"/>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hf sldNum="0" hdr="0" ftr="0" dt="0"/>
  <p:txStyles>
    <p:title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9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5A71294-C247-450A-BB34-6E68648C95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useBgFill="1">
        <p:nvSpPr>
          <p:cNvPr id="15" name="Rectangle 14">
            <a:extLst>
              <a:ext uri="{FF2B5EF4-FFF2-40B4-BE49-F238E27FC236}">
                <a16:creationId xmlns:a16="http://schemas.microsoft.com/office/drawing/2014/main" id="{D36A0BA4-6A63-41D3-B0FA-43799ABC4A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re 1">
            <a:extLst>
              <a:ext uri="{FF2B5EF4-FFF2-40B4-BE49-F238E27FC236}">
                <a16:creationId xmlns:a16="http://schemas.microsoft.com/office/drawing/2014/main" id="{3F3F5074-547C-222B-2E38-188661949A00}"/>
              </a:ext>
            </a:extLst>
          </p:cNvPr>
          <p:cNvSpPr>
            <a:spLocks noGrp="1"/>
          </p:cNvSpPr>
          <p:nvPr>
            <p:ph type="ctrTitle"/>
          </p:nvPr>
        </p:nvSpPr>
        <p:spPr>
          <a:xfrm>
            <a:off x="581192" y="1009398"/>
            <a:ext cx="6823988" cy="3453419"/>
          </a:xfrm>
        </p:spPr>
        <p:txBody>
          <a:bodyPr anchor="b">
            <a:normAutofit/>
          </a:bodyPr>
          <a:lstStyle/>
          <a:p>
            <a:r>
              <a:rPr lang="fr-FR" sz="6000" dirty="0">
                <a:solidFill>
                  <a:schemeClr val="tx1"/>
                </a:solidFill>
              </a:rPr>
              <a:t>Projet 6 </a:t>
            </a:r>
          </a:p>
        </p:txBody>
      </p:sp>
      <p:sp>
        <p:nvSpPr>
          <p:cNvPr id="3" name="Sous-titre 2">
            <a:extLst>
              <a:ext uri="{FF2B5EF4-FFF2-40B4-BE49-F238E27FC236}">
                <a16:creationId xmlns:a16="http://schemas.microsoft.com/office/drawing/2014/main" id="{65D0C596-D280-F733-67E6-3523A62CEA20}"/>
              </a:ext>
            </a:extLst>
          </p:cNvPr>
          <p:cNvSpPr>
            <a:spLocks noGrp="1"/>
          </p:cNvSpPr>
          <p:nvPr>
            <p:ph type="subTitle" idx="1"/>
          </p:nvPr>
        </p:nvSpPr>
        <p:spPr>
          <a:xfrm>
            <a:off x="581191" y="4572000"/>
            <a:ext cx="6823988" cy="1023580"/>
          </a:xfrm>
        </p:spPr>
        <p:txBody>
          <a:bodyPr anchor="t">
            <a:noAutofit/>
          </a:bodyPr>
          <a:lstStyle/>
          <a:p>
            <a:r>
              <a:rPr lang="fr-FR" sz="2000" b="1" u="sng" dirty="0"/>
              <a:t>Classifiez automatiquement des biens de consommation</a:t>
            </a:r>
          </a:p>
          <a:p>
            <a:br>
              <a:rPr lang="fr-FR" sz="2000" u="sng" dirty="0"/>
            </a:br>
            <a:endParaRPr lang="fr-FR" sz="2000" b="1" u="sng" dirty="0">
              <a:solidFill>
                <a:schemeClr val="accent3">
                  <a:alpha val="60000"/>
                </a:schemeClr>
              </a:solidFill>
            </a:endParaRPr>
          </a:p>
        </p:txBody>
      </p:sp>
      <p:sp>
        <p:nvSpPr>
          <p:cNvPr id="13" name="Rectangle 12">
            <a:extLst>
              <a:ext uri="{FF2B5EF4-FFF2-40B4-BE49-F238E27FC236}">
                <a16:creationId xmlns:a16="http://schemas.microsoft.com/office/drawing/2014/main" id="{673313D8-D259-4D89-9CE5-14884FB40D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19" y="457200"/>
            <a:ext cx="6766560" cy="91439"/>
          </a:xfrm>
          <a:prstGeom prst="rect">
            <a:avLst/>
          </a:prstGeom>
          <a:solidFill>
            <a:schemeClr val="tx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16" name="Picture 3" descr="Une image contenant rideau, capture d’écran, art, léger&#10;&#10;Description générée automatiquement">
            <a:extLst>
              <a:ext uri="{FF2B5EF4-FFF2-40B4-BE49-F238E27FC236}">
                <a16:creationId xmlns:a16="http://schemas.microsoft.com/office/drawing/2014/main" id="{8F18CC34-00BA-E610-7984-B7617A9CA2F4}"/>
              </a:ext>
            </a:extLst>
          </p:cNvPr>
          <p:cNvPicPr>
            <a:picLocks noChangeAspect="1"/>
          </p:cNvPicPr>
          <p:nvPr/>
        </p:nvPicPr>
        <p:blipFill>
          <a:blip r:embed="rId2"/>
          <a:srcRect l="34579" r="23919" b="1"/>
          <a:stretch/>
        </p:blipFill>
        <p:spPr>
          <a:xfrm>
            <a:off x="8140428" y="10"/>
            <a:ext cx="4051572" cy="6857990"/>
          </a:xfrm>
          <a:prstGeom prst="rect">
            <a:avLst/>
          </a:prstGeom>
        </p:spPr>
      </p:pic>
      <p:sp>
        <p:nvSpPr>
          <p:cNvPr id="4" name="Sous-titre 2">
            <a:extLst>
              <a:ext uri="{FF2B5EF4-FFF2-40B4-BE49-F238E27FC236}">
                <a16:creationId xmlns:a16="http://schemas.microsoft.com/office/drawing/2014/main" id="{CB7D965F-13ED-F28F-C5CD-CB1A3109E7F5}"/>
              </a:ext>
            </a:extLst>
          </p:cNvPr>
          <p:cNvSpPr txBox="1">
            <a:spLocks/>
          </p:cNvSpPr>
          <p:nvPr/>
        </p:nvSpPr>
        <p:spPr>
          <a:xfrm>
            <a:off x="581191" y="657822"/>
            <a:ext cx="6823988" cy="1023580"/>
          </a:xfrm>
          <a:prstGeom prst="rect">
            <a:avLst/>
          </a:prstGeom>
        </p:spPr>
        <p:txBody>
          <a:bodyPr vert="horz" lIns="91440" tIns="45720" rIns="91440" bIns="45720" rtlCol="0" anchor="t">
            <a:noAutofit/>
          </a:bodyPr>
          <a:lstStyle>
            <a:lvl1pPr marL="0" indent="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600" kern="1200" cap="all">
                <a:solidFill>
                  <a:schemeClr val="accent1"/>
                </a:solidFill>
                <a:latin typeface="+mn-lt"/>
                <a:ea typeface="+mn-ea"/>
                <a:cs typeface="+mn-cs"/>
              </a:defRPr>
            </a:lvl1pPr>
            <a:lvl2pPr marL="457200" indent="0" algn="ctr"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700" kern="1200">
                <a:solidFill>
                  <a:schemeClr val="tx1">
                    <a:tint val="75000"/>
                  </a:schemeClr>
                </a:solidFill>
                <a:latin typeface="+mn-lt"/>
                <a:ea typeface="+mn-ea"/>
                <a:cs typeface="+mn-cs"/>
              </a:defRPr>
            </a:lvl2pPr>
            <a:lvl3pPr marL="914400" indent="0" algn="ctr"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500" kern="1200">
                <a:solidFill>
                  <a:schemeClr val="tx1">
                    <a:tint val="75000"/>
                  </a:schemeClr>
                </a:solidFill>
                <a:latin typeface="+mn-lt"/>
                <a:ea typeface="+mn-ea"/>
                <a:cs typeface="+mn-cs"/>
              </a:defRPr>
            </a:lvl3pPr>
            <a:lvl4pPr marL="1371600" indent="0" algn="ctr"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300" kern="1200">
                <a:solidFill>
                  <a:schemeClr val="tx1">
                    <a:tint val="75000"/>
                  </a:schemeClr>
                </a:solidFill>
                <a:latin typeface="+mn-lt"/>
                <a:ea typeface="+mn-ea"/>
                <a:cs typeface="+mn-cs"/>
              </a:defRPr>
            </a:lvl4pPr>
            <a:lvl5pPr marL="1828800" indent="0" algn="ctr"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3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nSpc>
                <a:spcPct val="100000"/>
              </a:lnSpc>
            </a:pPr>
            <a:r>
              <a:rPr lang="fr-FR" sz="1100" b="1" dirty="0">
                <a:solidFill>
                  <a:schemeClr val="accent3">
                    <a:alpha val="60000"/>
                  </a:schemeClr>
                </a:solidFill>
                <a:latin typeface="Inter"/>
              </a:rPr>
              <a:t>Victor. A</a:t>
            </a:r>
          </a:p>
          <a:p>
            <a:pPr>
              <a:lnSpc>
                <a:spcPct val="100000"/>
              </a:lnSpc>
            </a:pPr>
            <a:r>
              <a:rPr lang="fr-FR" sz="1100" b="1" dirty="0">
                <a:solidFill>
                  <a:schemeClr val="accent3">
                    <a:alpha val="60000"/>
                  </a:schemeClr>
                </a:solidFill>
                <a:latin typeface="Inter"/>
              </a:rPr>
              <a:t>open Classroom</a:t>
            </a:r>
          </a:p>
          <a:p>
            <a:pPr>
              <a:lnSpc>
                <a:spcPct val="100000"/>
              </a:lnSpc>
            </a:pPr>
            <a:br>
              <a:rPr lang="fr-FR" sz="1100" b="1" dirty="0">
                <a:solidFill>
                  <a:schemeClr val="accent3">
                    <a:alpha val="60000"/>
                  </a:schemeClr>
                </a:solidFill>
                <a:latin typeface="Inter"/>
              </a:rPr>
            </a:br>
            <a:endParaRPr lang="fr-FR" sz="1100" b="1" dirty="0">
              <a:solidFill>
                <a:schemeClr val="accent3">
                  <a:alpha val="60000"/>
                </a:schemeClr>
              </a:solidFill>
            </a:endParaRPr>
          </a:p>
        </p:txBody>
      </p:sp>
    </p:spTree>
    <p:extLst>
      <p:ext uri="{BB962C8B-B14F-4D97-AF65-F5344CB8AC3E}">
        <p14:creationId xmlns:p14="http://schemas.microsoft.com/office/powerpoint/2010/main" val="249769337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00DF5FE4-265C-C364-38D3-29B2F5F4B8EF}"/>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2848E85A-8F05-E110-AE29-F0E75130B828}"/>
              </a:ext>
            </a:extLst>
          </p:cNvPr>
          <p:cNvSpPr>
            <a:spLocks noGrp="1"/>
          </p:cNvSpPr>
          <p:nvPr>
            <p:ph type="title"/>
          </p:nvPr>
        </p:nvSpPr>
        <p:spPr>
          <a:xfrm>
            <a:off x="4129692" y="-209858"/>
            <a:ext cx="4188618" cy="778698"/>
          </a:xfrm>
        </p:spPr>
        <p:txBody>
          <a:bodyPr anchor="ctr">
            <a:normAutofit fontScale="90000"/>
          </a:bodyPr>
          <a:lstStyle/>
          <a:p>
            <a:r>
              <a:rPr lang="fr-FR" sz="4000" dirty="0">
                <a:solidFill>
                  <a:schemeClr val="accent3"/>
                </a:solidFill>
              </a:rPr>
              <a:t>PRE-PROCESS image</a:t>
            </a:r>
          </a:p>
        </p:txBody>
      </p:sp>
      <p:sp>
        <p:nvSpPr>
          <p:cNvPr id="11" name="Titre 1">
            <a:extLst>
              <a:ext uri="{FF2B5EF4-FFF2-40B4-BE49-F238E27FC236}">
                <a16:creationId xmlns:a16="http://schemas.microsoft.com/office/drawing/2014/main" id="{12F6CE50-BD3D-B6E5-9D41-1729CFF10D52}"/>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E39AC26C-1B2F-76FC-4842-4FAA5E57D36E}"/>
              </a:ext>
            </a:extLst>
          </p:cNvPr>
          <p:cNvSpPr txBox="1"/>
          <p:nvPr/>
        </p:nvSpPr>
        <p:spPr>
          <a:xfrm>
            <a:off x="330534" y="3314739"/>
            <a:ext cx="4804011"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b="1" dirty="0"/>
              <a:t>ORB-</a:t>
            </a:r>
            <a:r>
              <a:rPr lang="fr-FR" b="1" dirty="0" err="1"/>
              <a:t>BoVW</a:t>
            </a:r>
            <a:r>
              <a:rPr lang="fr-FR" b="1" dirty="0"/>
              <a:t> :</a:t>
            </a:r>
            <a:r>
              <a:rPr lang="fr-FR" dirty="0"/>
              <a:t> en extrayant des motifs visuels locaux puis en les regroupant en histogrammes, on obtient un ARI de </a:t>
            </a:r>
            <a:r>
              <a:rPr lang="fr-FR" b="1" dirty="0"/>
              <a:t>0,376</a:t>
            </a:r>
            <a:r>
              <a:rPr lang="fr-FR" dirty="0"/>
              <a:t>. Cela montre que la méthode capte quelques similitudes mais reste limitée pour différencier les catégories.</a:t>
            </a:r>
          </a:p>
        </p:txBody>
      </p:sp>
      <p:sp>
        <p:nvSpPr>
          <p:cNvPr id="5" name="ZoneTexte 4">
            <a:extLst>
              <a:ext uri="{FF2B5EF4-FFF2-40B4-BE49-F238E27FC236}">
                <a16:creationId xmlns:a16="http://schemas.microsoft.com/office/drawing/2014/main" id="{BB1FC067-2406-98AB-5D30-8B1FD4DACFEC}"/>
              </a:ext>
            </a:extLst>
          </p:cNvPr>
          <p:cNvSpPr txBox="1"/>
          <p:nvPr/>
        </p:nvSpPr>
        <p:spPr>
          <a:xfrm>
            <a:off x="2048107" y="5751026"/>
            <a:ext cx="8245908" cy="92333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En conclusion : les méthodes non supervisées sur les images restent insuffisantes. La prochaine étape est d’explorer la classification supervisée, en particulier avec VGG16, afin de confirmer et dépasser ces premiers résultats.</a:t>
            </a:r>
          </a:p>
        </p:txBody>
      </p:sp>
      <p:sp>
        <p:nvSpPr>
          <p:cNvPr id="6" name="ZoneTexte 5">
            <a:extLst>
              <a:ext uri="{FF2B5EF4-FFF2-40B4-BE49-F238E27FC236}">
                <a16:creationId xmlns:a16="http://schemas.microsoft.com/office/drawing/2014/main" id="{550767D6-C8BA-261E-039E-A65C44325D19}"/>
              </a:ext>
            </a:extLst>
          </p:cNvPr>
          <p:cNvSpPr txBox="1"/>
          <p:nvPr/>
        </p:nvSpPr>
        <p:spPr>
          <a:xfrm>
            <a:off x="6999028" y="3314739"/>
            <a:ext cx="4804011"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b="1" dirty="0"/>
              <a:t>VGG16 (</a:t>
            </a:r>
            <a:r>
              <a:rPr lang="fr-FR" b="1" dirty="0" err="1"/>
              <a:t>features</a:t>
            </a:r>
            <a:r>
              <a:rPr lang="fr-FR" b="1" dirty="0"/>
              <a:t>) :</a:t>
            </a:r>
            <a:r>
              <a:rPr lang="fr-FR" dirty="0"/>
              <a:t> l’extraction de caractéristiques globales via un réseau pré-entraîné produit des représentations riches mais pas assez discriminantes (ARI = </a:t>
            </a:r>
            <a:r>
              <a:rPr lang="fr-FR" b="1" dirty="0"/>
              <a:t>0,339</a:t>
            </a:r>
            <a:r>
              <a:rPr lang="fr-FR" dirty="0"/>
              <a:t>), avec des clusters fortement imbriqués.</a:t>
            </a:r>
          </a:p>
        </p:txBody>
      </p:sp>
      <p:pic>
        <p:nvPicPr>
          <p:cNvPr id="7" name="Image 6" descr="Une image contenant texte, capture d’écran, Police, ligne&#10;&#10;Le contenu généré par l’IA peut être incorrect.">
            <a:extLst>
              <a:ext uri="{FF2B5EF4-FFF2-40B4-BE49-F238E27FC236}">
                <a16:creationId xmlns:a16="http://schemas.microsoft.com/office/drawing/2014/main" id="{9A03D347-00EE-C1DB-F15A-D43A1FD2FC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7195" y="994700"/>
            <a:ext cx="9269119" cy="1962424"/>
          </a:xfrm>
          <a:prstGeom prst="rect">
            <a:avLst/>
          </a:prstGeom>
        </p:spPr>
      </p:pic>
    </p:spTree>
    <p:extLst>
      <p:ext uri="{BB962C8B-B14F-4D97-AF65-F5344CB8AC3E}">
        <p14:creationId xmlns:p14="http://schemas.microsoft.com/office/powerpoint/2010/main" val="2884292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8F327552-424A-EBB6-B952-678BCA2C489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940D1E8A-B6BD-5FAC-D291-A46265C22320}"/>
              </a:ext>
            </a:extLst>
          </p:cNvPr>
          <p:cNvSpPr>
            <a:spLocks noGrp="1"/>
          </p:cNvSpPr>
          <p:nvPr>
            <p:ph type="title"/>
          </p:nvPr>
        </p:nvSpPr>
        <p:spPr>
          <a:xfrm>
            <a:off x="3213017" y="-178656"/>
            <a:ext cx="5347920" cy="778698"/>
          </a:xfrm>
        </p:spPr>
        <p:txBody>
          <a:bodyPr anchor="ctr">
            <a:normAutofit fontScale="90000"/>
          </a:bodyPr>
          <a:lstStyle/>
          <a:p>
            <a:r>
              <a:rPr lang="fr-FR" sz="4000" dirty="0">
                <a:solidFill>
                  <a:schemeClr val="accent3"/>
                </a:solidFill>
              </a:rPr>
              <a:t>Model de classification</a:t>
            </a:r>
          </a:p>
        </p:txBody>
      </p:sp>
      <p:pic>
        <p:nvPicPr>
          <p:cNvPr id="4" name="Image 3">
            <a:extLst>
              <a:ext uri="{FF2B5EF4-FFF2-40B4-BE49-F238E27FC236}">
                <a16:creationId xmlns:a16="http://schemas.microsoft.com/office/drawing/2014/main" id="{1B9E88DE-9284-2C72-12D5-863A394039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13" y="2010858"/>
            <a:ext cx="2220863" cy="14773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ZoneTexte 5">
            <a:extLst>
              <a:ext uri="{FF2B5EF4-FFF2-40B4-BE49-F238E27FC236}">
                <a16:creationId xmlns:a16="http://schemas.microsoft.com/office/drawing/2014/main" id="{91EBF62F-9533-57EA-ED88-B69C92D206EB}"/>
              </a:ext>
            </a:extLst>
          </p:cNvPr>
          <p:cNvSpPr txBox="1"/>
          <p:nvPr/>
        </p:nvSpPr>
        <p:spPr>
          <a:xfrm>
            <a:off x="896464" y="1292850"/>
            <a:ext cx="1555560" cy="58477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fr-FR" sz="3200" dirty="0">
                <a:solidFill>
                  <a:srgbClr val="FF0000"/>
                </a:solidFill>
              </a:rPr>
              <a:t>VGG16</a:t>
            </a:r>
          </a:p>
        </p:txBody>
      </p:sp>
      <p:pic>
        <p:nvPicPr>
          <p:cNvPr id="8" name="Image 7">
            <a:extLst>
              <a:ext uri="{FF2B5EF4-FFF2-40B4-BE49-F238E27FC236}">
                <a16:creationId xmlns:a16="http://schemas.microsoft.com/office/drawing/2014/main" id="{57695C22-7852-8B8B-2B56-CDD40A5854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5567" y="2010858"/>
            <a:ext cx="2220863" cy="14773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ZoneTexte 8">
            <a:extLst>
              <a:ext uri="{FF2B5EF4-FFF2-40B4-BE49-F238E27FC236}">
                <a16:creationId xmlns:a16="http://schemas.microsoft.com/office/drawing/2014/main" id="{2720EC86-D203-029D-3234-F8DE2B6C3462}"/>
              </a:ext>
            </a:extLst>
          </p:cNvPr>
          <p:cNvSpPr txBox="1"/>
          <p:nvPr/>
        </p:nvSpPr>
        <p:spPr>
          <a:xfrm>
            <a:off x="5588828" y="1313313"/>
            <a:ext cx="1014342" cy="58477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fr-FR" sz="3200" dirty="0">
                <a:solidFill>
                  <a:srgbClr val="FF0000"/>
                </a:solidFill>
              </a:rPr>
              <a:t>CNN</a:t>
            </a:r>
          </a:p>
        </p:txBody>
      </p:sp>
      <p:pic>
        <p:nvPicPr>
          <p:cNvPr id="13" name="Image 12">
            <a:extLst>
              <a:ext uri="{FF2B5EF4-FFF2-40B4-BE49-F238E27FC236}">
                <a16:creationId xmlns:a16="http://schemas.microsoft.com/office/drawing/2014/main" id="{5B71281B-CAE0-30FD-52E9-E0DA48D56C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07321" y="2050595"/>
            <a:ext cx="2220863" cy="13978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ZoneTexte 13">
            <a:extLst>
              <a:ext uri="{FF2B5EF4-FFF2-40B4-BE49-F238E27FC236}">
                <a16:creationId xmlns:a16="http://schemas.microsoft.com/office/drawing/2014/main" id="{0A6E63AD-4684-2C3E-273D-1509F2837676}"/>
              </a:ext>
            </a:extLst>
          </p:cNvPr>
          <p:cNvSpPr txBox="1"/>
          <p:nvPr/>
        </p:nvSpPr>
        <p:spPr>
          <a:xfrm>
            <a:off x="9573650" y="1292850"/>
            <a:ext cx="1888209" cy="58477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fr-FR" sz="3200" dirty="0">
                <a:solidFill>
                  <a:srgbClr val="FF0000"/>
                </a:solidFill>
              </a:rPr>
              <a:t>MBNETV2</a:t>
            </a:r>
          </a:p>
        </p:txBody>
      </p:sp>
      <p:sp>
        <p:nvSpPr>
          <p:cNvPr id="15" name="ZoneTexte 14">
            <a:extLst>
              <a:ext uri="{FF2B5EF4-FFF2-40B4-BE49-F238E27FC236}">
                <a16:creationId xmlns:a16="http://schemas.microsoft.com/office/drawing/2014/main" id="{627C643B-244C-C72E-CF1F-51A7DD4AFD8B}"/>
              </a:ext>
            </a:extLst>
          </p:cNvPr>
          <p:cNvSpPr txBox="1"/>
          <p:nvPr/>
        </p:nvSpPr>
        <p:spPr>
          <a:xfrm>
            <a:off x="4226611" y="4342632"/>
            <a:ext cx="3738774" cy="1384995"/>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sz="1400" b="1" dirty="0"/>
              <a:t>CNN</a:t>
            </a:r>
            <a:r>
              <a:rPr lang="fr-FR" sz="1400" dirty="0"/>
              <a:t> : réseau conçu pour analyser des images. Il utilise des convolutions pour repérer d’abord des formes simples comme des bords, puis des motifs plus complexes, avec du </a:t>
            </a:r>
            <a:r>
              <a:rPr lang="fr-FR" sz="1400" dirty="0" err="1"/>
              <a:t>pooling</a:t>
            </a:r>
            <a:r>
              <a:rPr lang="fr-FR" sz="1400" dirty="0"/>
              <a:t> pour réduire la taille des données et des couches finales pour la classification.</a:t>
            </a:r>
          </a:p>
        </p:txBody>
      </p:sp>
      <p:sp>
        <p:nvSpPr>
          <p:cNvPr id="18" name="ZoneTexte 17">
            <a:extLst>
              <a:ext uri="{FF2B5EF4-FFF2-40B4-BE49-F238E27FC236}">
                <a16:creationId xmlns:a16="http://schemas.microsoft.com/office/drawing/2014/main" id="{A1BA1365-17F9-9BFE-43E6-A3FB7CB993D8}"/>
              </a:ext>
            </a:extLst>
          </p:cNvPr>
          <p:cNvSpPr txBox="1"/>
          <p:nvPr/>
        </p:nvSpPr>
        <p:spPr>
          <a:xfrm>
            <a:off x="1" y="4342633"/>
            <a:ext cx="3955716" cy="1384995"/>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sz="1400" b="1" dirty="0"/>
              <a:t>VGG16</a:t>
            </a:r>
            <a:r>
              <a:rPr lang="fr-FR" sz="1400" dirty="0"/>
              <a:t> : CNN de 16 couches utilisant uniquement des convolutions 3x3 et du max-</a:t>
            </a:r>
            <a:r>
              <a:rPr lang="fr-FR" sz="1400" dirty="0" err="1"/>
              <a:t>pooling</a:t>
            </a:r>
            <a:r>
              <a:rPr lang="fr-FR" sz="1400" dirty="0"/>
              <a:t>, ce qui en fait une architecture régulière et facile à comprendre. Il est cependant très lourd avec environ </a:t>
            </a:r>
            <a:r>
              <a:rPr lang="fr-FR" sz="1400" b="1" dirty="0"/>
              <a:t>138 millions de paramètres</a:t>
            </a:r>
            <a:r>
              <a:rPr lang="fr-FR" sz="1400" dirty="0"/>
              <a:t>, ce qui le rend coûteux en calcul et en mémoire.</a:t>
            </a:r>
          </a:p>
        </p:txBody>
      </p:sp>
      <p:sp>
        <p:nvSpPr>
          <p:cNvPr id="19" name="ZoneTexte 18">
            <a:extLst>
              <a:ext uri="{FF2B5EF4-FFF2-40B4-BE49-F238E27FC236}">
                <a16:creationId xmlns:a16="http://schemas.microsoft.com/office/drawing/2014/main" id="{CF72FCB7-313F-4D5A-889B-CB8436FCB059}"/>
              </a:ext>
            </a:extLst>
          </p:cNvPr>
          <p:cNvSpPr txBox="1"/>
          <p:nvPr/>
        </p:nvSpPr>
        <p:spPr>
          <a:xfrm>
            <a:off x="8236285" y="4342633"/>
            <a:ext cx="3955716" cy="1384995"/>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sz="1400" b="1" dirty="0"/>
              <a:t>MobileNetV2</a:t>
            </a:r>
            <a:r>
              <a:rPr lang="fr-FR" sz="1400" dirty="0"/>
              <a:t> : c’est une version plus moderne et optimisée de CNN. Elle est conçue pour être légère et rapide, notamment sur smartphone, grâce à des astuces pour réduire les calculs, tout en gardant de bonnes performances, même si elle peut être un peu moins précise que des modèles plus lourds.</a:t>
            </a:r>
          </a:p>
        </p:txBody>
      </p:sp>
    </p:spTree>
    <p:extLst>
      <p:ext uri="{BB962C8B-B14F-4D97-AF65-F5344CB8AC3E}">
        <p14:creationId xmlns:p14="http://schemas.microsoft.com/office/powerpoint/2010/main" val="1620772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726356F5-4BDD-3B48-6575-4A1B5EB6FF3E}"/>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03D47EAF-DBEF-62F0-B529-F7CF6E5A0A33}"/>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VGG16</a:t>
            </a:r>
          </a:p>
        </p:txBody>
      </p:sp>
      <p:sp>
        <p:nvSpPr>
          <p:cNvPr id="11" name="Titre 1">
            <a:extLst>
              <a:ext uri="{FF2B5EF4-FFF2-40B4-BE49-F238E27FC236}">
                <a16:creationId xmlns:a16="http://schemas.microsoft.com/office/drawing/2014/main" id="{EA99AF10-F3CC-B6AF-69E5-B57827F1E808}"/>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837DFEAA-B409-8F64-E03C-9B2289A387C1}"/>
              </a:ext>
            </a:extLst>
          </p:cNvPr>
          <p:cNvSpPr txBox="1"/>
          <p:nvPr/>
        </p:nvSpPr>
        <p:spPr>
          <a:xfrm>
            <a:off x="2009077" y="4755193"/>
            <a:ext cx="7755800" cy="1754326"/>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Le modèle VGG16 obtient </a:t>
            </a:r>
            <a:r>
              <a:rPr lang="fr-FR" b="1" dirty="0"/>
              <a:t>27,8 % d’</a:t>
            </a:r>
            <a:r>
              <a:rPr lang="fr-FR" b="1" dirty="0" err="1"/>
              <a:t>accuracy</a:t>
            </a:r>
            <a:r>
              <a:rPr lang="fr-FR" dirty="0"/>
              <a:t>, ce qui reste faible et montre qu’il confond souvent les classes. Le </a:t>
            </a:r>
            <a:r>
              <a:rPr lang="fr-FR" b="1" dirty="0"/>
              <a:t>Macro-F1 (27,1 %), précision (27,7 %) et rappel (27,8 %)</a:t>
            </a:r>
            <a:r>
              <a:rPr lang="fr-FR" dirty="0"/>
              <a:t> confirment une performance globalement basse mais homogène. En revanche, le </a:t>
            </a:r>
            <a:r>
              <a:rPr lang="fr-FR" b="1" dirty="0"/>
              <a:t>Top-3 </a:t>
            </a:r>
            <a:r>
              <a:rPr lang="fr-FR" b="1" dirty="0" err="1"/>
              <a:t>accuracy</a:t>
            </a:r>
            <a:r>
              <a:rPr lang="fr-FR" b="1" dirty="0"/>
              <a:t> atteint 65,8 %</a:t>
            </a:r>
            <a:r>
              <a:rPr lang="fr-FR" dirty="0"/>
              <a:t>, signe que la bonne classe est souvent parmi les trois premières. Le temps d’inférence est d’environ </a:t>
            </a:r>
            <a:r>
              <a:rPr lang="fr-FR" b="1" dirty="0"/>
              <a:t>97 ms par image</a:t>
            </a:r>
            <a:r>
              <a:rPr lang="fr-FR" dirty="0"/>
              <a:t>, ce qui le rend correct mais pas particulièrement rapide.</a:t>
            </a:r>
          </a:p>
        </p:txBody>
      </p:sp>
      <p:pic>
        <p:nvPicPr>
          <p:cNvPr id="5" name="Image 4" descr="Une image contenant texte, capture d’écran, Police, nombre&#10;&#10;Le contenu généré par l’IA peut être incorrect.">
            <a:extLst>
              <a:ext uri="{FF2B5EF4-FFF2-40B4-BE49-F238E27FC236}">
                <a16:creationId xmlns:a16="http://schemas.microsoft.com/office/drawing/2014/main" id="{AF5E56D3-82F0-5595-88FE-F6EC9F105A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2020" y="966335"/>
            <a:ext cx="6860614" cy="3291765"/>
          </a:xfrm>
          <a:prstGeom prst="rect">
            <a:avLst/>
          </a:prstGeom>
        </p:spPr>
      </p:pic>
    </p:spTree>
    <p:extLst>
      <p:ext uri="{BB962C8B-B14F-4D97-AF65-F5344CB8AC3E}">
        <p14:creationId xmlns:p14="http://schemas.microsoft.com/office/powerpoint/2010/main" val="4080651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F77C305B-BBBE-3382-1885-25EC53584058}"/>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7D5F0264-38D0-6E60-6115-168B208FA606}"/>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VGG16</a:t>
            </a:r>
          </a:p>
        </p:txBody>
      </p:sp>
      <p:sp>
        <p:nvSpPr>
          <p:cNvPr id="11" name="Titre 1">
            <a:extLst>
              <a:ext uri="{FF2B5EF4-FFF2-40B4-BE49-F238E27FC236}">
                <a16:creationId xmlns:a16="http://schemas.microsoft.com/office/drawing/2014/main" id="{C046F58E-0A48-5BAB-47BF-96A44422EB97}"/>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C330FE02-7F8C-2FB2-C82C-64B34215FC01}"/>
              </a:ext>
            </a:extLst>
          </p:cNvPr>
          <p:cNvSpPr txBox="1"/>
          <p:nvPr/>
        </p:nvSpPr>
        <p:spPr>
          <a:xfrm>
            <a:off x="2069159" y="5007677"/>
            <a:ext cx="7755800" cy="1754326"/>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du VGG16 montre que le modèle reconnaît partiellement certaines classes, comme </a:t>
            </a:r>
            <a:r>
              <a:rPr lang="fr-FR" b="1" dirty="0"/>
              <a:t>Watches (10 bonnes prédictions)</a:t>
            </a:r>
            <a:r>
              <a:rPr lang="fr-FR" dirty="0"/>
              <a:t> ou </a:t>
            </a:r>
            <a:r>
              <a:rPr lang="fr-FR" b="1" dirty="0"/>
              <a:t>Beauty and </a:t>
            </a:r>
            <a:r>
              <a:rPr lang="fr-FR" b="1" dirty="0" err="1"/>
              <a:t>Personal</a:t>
            </a:r>
            <a:r>
              <a:rPr lang="fr-FR" b="1" dirty="0"/>
              <a:t> Care (8)</a:t>
            </a:r>
            <a:r>
              <a:rPr lang="fr-FR" dirty="0"/>
              <a:t>, mais reste très confus sur d’autres, notamment </a:t>
            </a:r>
            <a:r>
              <a:rPr lang="fr-FR" b="1" dirty="0"/>
              <a:t>Home </a:t>
            </a:r>
            <a:r>
              <a:rPr lang="fr-FR" b="1" dirty="0" err="1"/>
              <a:t>Furnishing</a:t>
            </a:r>
            <a:r>
              <a:rPr lang="fr-FR" dirty="0"/>
              <a:t> et </a:t>
            </a:r>
            <a:r>
              <a:rPr lang="fr-FR" b="1" dirty="0"/>
              <a:t>Home </a:t>
            </a:r>
            <a:r>
              <a:rPr lang="fr-FR" b="1" dirty="0" err="1"/>
              <a:t>Decor</a:t>
            </a:r>
            <a:r>
              <a:rPr lang="fr-FR" dirty="0"/>
              <a:t>, qui sont souvent mélangées avec </a:t>
            </a:r>
            <a:r>
              <a:rPr lang="fr-FR" b="1" dirty="0"/>
              <a:t>Baby Care</a:t>
            </a:r>
            <a:r>
              <a:rPr lang="fr-FR" dirty="0"/>
              <a:t> ou entre elles. Globalement, on observe beaucoup d’erreurs croisées, ce qui confirme une difficulté du modèle à bien différencier les catégories proches visuellement.</a:t>
            </a:r>
          </a:p>
        </p:txBody>
      </p:sp>
      <p:pic>
        <p:nvPicPr>
          <p:cNvPr id="4" name="Image 3">
            <a:extLst>
              <a:ext uri="{FF2B5EF4-FFF2-40B4-BE49-F238E27FC236}">
                <a16:creationId xmlns:a16="http://schemas.microsoft.com/office/drawing/2014/main" id="{D49E3355-3DA6-C8E7-964D-E34120B9CB7C}"/>
              </a:ext>
            </a:extLst>
          </p:cNvPr>
          <p:cNvPicPr>
            <a:picLocks noChangeAspect="1"/>
          </p:cNvPicPr>
          <p:nvPr/>
        </p:nvPicPr>
        <p:blipFill>
          <a:blip r:embed="rId2"/>
          <a:stretch>
            <a:fillRect/>
          </a:stretch>
        </p:blipFill>
        <p:spPr>
          <a:xfrm>
            <a:off x="2952542" y="717053"/>
            <a:ext cx="6286916" cy="4082201"/>
          </a:xfrm>
          <a:prstGeom prst="rect">
            <a:avLst/>
          </a:prstGeom>
        </p:spPr>
      </p:pic>
    </p:spTree>
    <p:extLst>
      <p:ext uri="{BB962C8B-B14F-4D97-AF65-F5344CB8AC3E}">
        <p14:creationId xmlns:p14="http://schemas.microsoft.com/office/powerpoint/2010/main" val="17732048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47E26E83-41D3-0BD1-8C7A-ACB299A5629D}"/>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4F8F7070-B458-5E52-A834-0BF95B4FF75A}"/>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VGG16</a:t>
            </a:r>
          </a:p>
        </p:txBody>
      </p:sp>
      <p:sp>
        <p:nvSpPr>
          <p:cNvPr id="11" name="Titre 1">
            <a:extLst>
              <a:ext uri="{FF2B5EF4-FFF2-40B4-BE49-F238E27FC236}">
                <a16:creationId xmlns:a16="http://schemas.microsoft.com/office/drawing/2014/main" id="{E02B4599-E9E7-CD53-578D-ED9484485C09}"/>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8E64528B-75C5-0548-B344-65543935B3D8}"/>
              </a:ext>
            </a:extLst>
          </p:cNvPr>
          <p:cNvSpPr txBox="1"/>
          <p:nvPr/>
        </p:nvSpPr>
        <p:spPr>
          <a:xfrm>
            <a:off x="2218099" y="2828835"/>
            <a:ext cx="7755800" cy="120032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VGG16 obtient une </a:t>
            </a:r>
            <a:r>
              <a:rPr lang="fr-FR" dirty="0" err="1"/>
              <a:t>accuracy</a:t>
            </a:r>
            <a:r>
              <a:rPr lang="fr-FR" dirty="0"/>
              <a:t> faible (27,8 %) et des scores homogènes mais bas en précision, rappel et F1. Sa Top-3 </a:t>
            </a:r>
            <a:r>
              <a:rPr lang="fr-FR" dirty="0" err="1"/>
              <a:t>accuracy</a:t>
            </a:r>
            <a:r>
              <a:rPr lang="fr-FR" dirty="0"/>
              <a:t> de 65,8 % montre qu’il se rapproche souvent de la bonne classe, avec un temps d’inférence correct d’environ 97 ms par image.</a:t>
            </a:r>
          </a:p>
        </p:txBody>
      </p:sp>
      <p:pic>
        <p:nvPicPr>
          <p:cNvPr id="5" name="Image 4" descr="Une image contenant capture d’écran, obscurité, nuit, léger&#10;&#10;Le contenu généré par l’IA peut être incorrect.">
            <a:extLst>
              <a:ext uri="{FF2B5EF4-FFF2-40B4-BE49-F238E27FC236}">
                <a16:creationId xmlns:a16="http://schemas.microsoft.com/office/drawing/2014/main" id="{C0F4433E-07D7-6037-FB78-638E816AE5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1575" y="568840"/>
            <a:ext cx="3508849" cy="1910047"/>
          </a:xfrm>
          <a:prstGeom prst="ellipse">
            <a:avLst/>
          </a:prstGeom>
          <a:ln>
            <a:noFill/>
          </a:ln>
          <a:effectLst>
            <a:softEdge rad="112500"/>
          </a:effectLst>
        </p:spPr>
      </p:pic>
      <p:sp>
        <p:nvSpPr>
          <p:cNvPr id="6" name="ZoneTexte 5">
            <a:extLst>
              <a:ext uri="{FF2B5EF4-FFF2-40B4-BE49-F238E27FC236}">
                <a16:creationId xmlns:a16="http://schemas.microsoft.com/office/drawing/2014/main" id="{75F899DE-6403-E0BB-8D6B-DD3217F99B42}"/>
              </a:ext>
            </a:extLst>
          </p:cNvPr>
          <p:cNvSpPr txBox="1"/>
          <p:nvPr/>
        </p:nvSpPr>
        <p:spPr>
          <a:xfrm>
            <a:off x="2218099" y="4938534"/>
            <a:ext cx="7755800" cy="120032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révèle de nombreux mélanges entre catégories proches, malgré quelques classes mieux reconnues. On en conclut que, même si son architecture reste robuste, son poids et ses limites de différenciation réduisent son efficacité.</a:t>
            </a:r>
          </a:p>
        </p:txBody>
      </p:sp>
    </p:spTree>
    <p:extLst>
      <p:ext uri="{BB962C8B-B14F-4D97-AF65-F5344CB8AC3E}">
        <p14:creationId xmlns:p14="http://schemas.microsoft.com/office/powerpoint/2010/main" val="2565190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CF4FDBE4-C1D9-EFBD-C18A-E4D024B180A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2F95BF52-0624-A1E0-B116-CAB49FE8B1B6}"/>
              </a:ext>
            </a:extLst>
          </p:cNvPr>
          <p:cNvSpPr>
            <a:spLocks noGrp="1"/>
          </p:cNvSpPr>
          <p:nvPr>
            <p:ph type="title"/>
          </p:nvPr>
        </p:nvSpPr>
        <p:spPr>
          <a:xfrm>
            <a:off x="3273342" y="-209858"/>
            <a:ext cx="5227270" cy="778698"/>
          </a:xfrm>
        </p:spPr>
        <p:txBody>
          <a:bodyPr anchor="ctr">
            <a:normAutofit/>
          </a:bodyPr>
          <a:lstStyle/>
          <a:p>
            <a:r>
              <a:rPr lang="fr-FR" sz="4000" dirty="0">
                <a:solidFill>
                  <a:schemeClr val="accent3"/>
                </a:solidFill>
              </a:rPr>
              <a:t>classification : CNN</a:t>
            </a:r>
          </a:p>
        </p:txBody>
      </p:sp>
      <p:sp>
        <p:nvSpPr>
          <p:cNvPr id="11" name="Titre 1">
            <a:extLst>
              <a:ext uri="{FF2B5EF4-FFF2-40B4-BE49-F238E27FC236}">
                <a16:creationId xmlns:a16="http://schemas.microsoft.com/office/drawing/2014/main" id="{FF856B52-AAE9-7AB3-8164-E536FCEBE5A5}"/>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5655C09D-88A0-2E1C-8BD9-2A2B95B8A0E0}"/>
              </a:ext>
            </a:extLst>
          </p:cNvPr>
          <p:cNvSpPr txBox="1"/>
          <p:nvPr/>
        </p:nvSpPr>
        <p:spPr>
          <a:xfrm>
            <a:off x="2009077" y="4755193"/>
            <a:ext cx="7755800" cy="1754326"/>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Le CNN simple atteint une </a:t>
            </a:r>
            <a:r>
              <a:rPr lang="fr-FR" dirty="0" err="1"/>
              <a:t>accuracy</a:t>
            </a:r>
            <a:r>
              <a:rPr lang="fr-FR" dirty="0"/>
              <a:t> de 36,1 %, ce qui reste modeste mais montre une certaine capacité de classification. Les scores de Macro-F1 (33,4 %), précision (34,6 %) et rappel (35,9 %) </a:t>
            </a:r>
            <a:r>
              <a:rPr lang="fr-FR" b="1" dirty="0"/>
              <a:t>confirment une performance équilibrée </a:t>
            </a:r>
            <a:r>
              <a:rPr lang="fr-FR" dirty="0"/>
              <a:t>mais faible. Le Top-3 </a:t>
            </a:r>
            <a:r>
              <a:rPr lang="fr-FR" dirty="0" err="1"/>
              <a:t>accuracy</a:t>
            </a:r>
            <a:r>
              <a:rPr lang="fr-FR" dirty="0"/>
              <a:t> de 70,9 % indique que </a:t>
            </a:r>
            <a:r>
              <a:rPr lang="fr-FR" b="1" dirty="0"/>
              <a:t>la bonne classe apparaît souvent </a:t>
            </a:r>
            <a:r>
              <a:rPr lang="fr-FR" dirty="0"/>
              <a:t>dans les trois premières prédictions. Son temps d’inférence est </a:t>
            </a:r>
            <a:r>
              <a:rPr lang="fr-FR" b="1" dirty="0"/>
              <a:t>rapide</a:t>
            </a:r>
            <a:r>
              <a:rPr lang="fr-FR" dirty="0"/>
              <a:t>, environ 19,5 ms par image.</a:t>
            </a:r>
          </a:p>
        </p:txBody>
      </p:sp>
      <p:pic>
        <p:nvPicPr>
          <p:cNvPr id="9" name="Image 8" descr="Une image contenant texte, capture d’écran, logiciel, Police&#10;&#10;Le contenu généré par l’IA peut être incorrect.">
            <a:extLst>
              <a:ext uri="{FF2B5EF4-FFF2-40B4-BE49-F238E27FC236}">
                <a16:creationId xmlns:a16="http://schemas.microsoft.com/office/drawing/2014/main" id="{65643366-B3A2-C54E-8487-FEEB63934A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2249" y="822999"/>
            <a:ext cx="7667502" cy="3360040"/>
          </a:xfrm>
          <a:prstGeom prst="rect">
            <a:avLst/>
          </a:prstGeom>
        </p:spPr>
      </p:pic>
    </p:spTree>
    <p:extLst>
      <p:ext uri="{BB962C8B-B14F-4D97-AF65-F5344CB8AC3E}">
        <p14:creationId xmlns:p14="http://schemas.microsoft.com/office/powerpoint/2010/main" val="1544186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CB991E78-4D88-B961-D320-A51B9C5BCF06}"/>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22BEC040-CE07-305C-6DB2-76463706146A}"/>
              </a:ext>
            </a:extLst>
          </p:cNvPr>
          <p:cNvSpPr>
            <a:spLocks noGrp="1"/>
          </p:cNvSpPr>
          <p:nvPr>
            <p:ph type="title"/>
          </p:nvPr>
        </p:nvSpPr>
        <p:spPr>
          <a:xfrm>
            <a:off x="3273342" y="-209858"/>
            <a:ext cx="5227270" cy="778698"/>
          </a:xfrm>
        </p:spPr>
        <p:txBody>
          <a:bodyPr anchor="ctr">
            <a:normAutofit/>
          </a:bodyPr>
          <a:lstStyle/>
          <a:p>
            <a:r>
              <a:rPr lang="fr-FR" sz="4000" dirty="0">
                <a:solidFill>
                  <a:schemeClr val="accent3"/>
                </a:solidFill>
              </a:rPr>
              <a:t>classification : CNN</a:t>
            </a:r>
          </a:p>
        </p:txBody>
      </p:sp>
      <p:sp>
        <p:nvSpPr>
          <p:cNvPr id="11" name="Titre 1">
            <a:extLst>
              <a:ext uri="{FF2B5EF4-FFF2-40B4-BE49-F238E27FC236}">
                <a16:creationId xmlns:a16="http://schemas.microsoft.com/office/drawing/2014/main" id="{75879B68-AA9D-F826-32D8-A2CDC12585DB}"/>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55F36013-3955-887A-9A24-148A56902BCD}"/>
              </a:ext>
            </a:extLst>
          </p:cNvPr>
          <p:cNvSpPr txBox="1"/>
          <p:nvPr/>
        </p:nvSpPr>
        <p:spPr>
          <a:xfrm>
            <a:off x="2218100" y="5007677"/>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du CNN simple montre de </a:t>
            </a:r>
            <a:r>
              <a:rPr lang="fr-FR" b="1" dirty="0"/>
              <a:t>bons résultats </a:t>
            </a:r>
            <a:r>
              <a:rPr lang="fr-FR" dirty="0"/>
              <a:t>pour certaines classes comme Computers (14) et Baby Care (12), mais aussi </a:t>
            </a:r>
            <a:r>
              <a:rPr lang="fr-FR" b="1" dirty="0"/>
              <a:t>beaucoup de confusions</a:t>
            </a:r>
            <a:r>
              <a:rPr lang="fr-FR" dirty="0"/>
              <a:t> entre catégories proches, notamment Home </a:t>
            </a:r>
            <a:r>
              <a:rPr lang="fr-FR" dirty="0" err="1"/>
              <a:t>Furnishing</a:t>
            </a:r>
            <a:r>
              <a:rPr lang="fr-FR" dirty="0"/>
              <a:t>, Home </a:t>
            </a:r>
            <a:r>
              <a:rPr lang="fr-FR" dirty="0" err="1"/>
              <a:t>Decor</a:t>
            </a:r>
            <a:r>
              <a:rPr lang="fr-FR" dirty="0"/>
              <a:t>. Les classes Watches et Beauty and </a:t>
            </a:r>
            <a:r>
              <a:rPr lang="fr-FR" dirty="0" err="1"/>
              <a:t>Personal</a:t>
            </a:r>
            <a:r>
              <a:rPr lang="fr-FR" dirty="0"/>
              <a:t> Care restent également difficiles à distinguer.</a:t>
            </a:r>
          </a:p>
        </p:txBody>
      </p:sp>
      <p:pic>
        <p:nvPicPr>
          <p:cNvPr id="4" name="Image 3">
            <a:extLst>
              <a:ext uri="{FF2B5EF4-FFF2-40B4-BE49-F238E27FC236}">
                <a16:creationId xmlns:a16="http://schemas.microsoft.com/office/drawing/2014/main" id="{1E73F3F6-41E7-C7D0-CFDA-D660A024AAF2}"/>
              </a:ext>
            </a:extLst>
          </p:cNvPr>
          <p:cNvPicPr>
            <a:picLocks noChangeAspect="1"/>
          </p:cNvPicPr>
          <p:nvPr/>
        </p:nvPicPr>
        <p:blipFill>
          <a:blip r:embed="rId2"/>
          <a:stretch>
            <a:fillRect/>
          </a:stretch>
        </p:blipFill>
        <p:spPr>
          <a:xfrm>
            <a:off x="3205824" y="568840"/>
            <a:ext cx="5422362" cy="4036062"/>
          </a:xfrm>
          <a:prstGeom prst="rect">
            <a:avLst/>
          </a:prstGeom>
        </p:spPr>
      </p:pic>
    </p:spTree>
    <p:extLst>
      <p:ext uri="{BB962C8B-B14F-4D97-AF65-F5344CB8AC3E}">
        <p14:creationId xmlns:p14="http://schemas.microsoft.com/office/powerpoint/2010/main" val="41775828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26865CDE-07BF-3395-E712-9C5579CCEE65}"/>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B883A4EC-3CBC-D9C2-523C-4CE3DAB789BA}"/>
              </a:ext>
            </a:extLst>
          </p:cNvPr>
          <p:cNvSpPr>
            <a:spLocks noGrp="1"/>
          </p:cNvSpPr>
          <p:nvPr>
            <p:ph type="title"/>
          </p:nvPr>
        </p:nvSpPr>
        <p:spPr>
          <a:xfrm>
            <a:off x="3273342" y="-209858"/>
            <a:ext cx="5227270" cy="778698"/>
          </a:xfrm>
        </p:spPr>
        <p:txBody>
          <a:bodyPr anchor="ctr">
            <a:normAutofit/>
          </a:bodyPr>
          <a:lstStyle/>
          <a:p>
            <a:r>
              <a:rPr lang="fr-FR" sz="4000" dirty="0">
                <a:solidFill>
                  <a:schemeClr val="accent3"/>
                </a:solidFill>
              </a:rPr>
              <a:t>classification : CNN</a:t>
            </a:r>
          </a:p>
        </p:txBody>
      </p:sp>
      <p:sp>
        <p:nvSpPr>
          <p:cNvPr id="11" name="Titre 1">
            <a:extLst>
              <a:ext uri="{FF2B5EF4-FFF2-40B4-BE49-F238E27FC236}">
                <a16:creationId xmlns:a16="http://schemas.microsoft.com/office/drawing/2014/main" id="{2C52E6C8-D80C-D90A-C39A-E9C70C6D565C}"/>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pic>
        <p:nvPicPr>
          <p:cNvPr id="5" name="Image 4" descr="Une image contenant Caractère coloré, léger, art&#10;&#10;Le contenu généré par l’IA peut être incorrect.">
            <a:extLst>
              <a:ext uri="{FF2B5EF4-FFF2-40B4-BE49-F238E27FC236}">
                <a16:creationId xmlns:a16="http://schemas.microsoft.com/office/drawing/2014/main" id="{9334CE33-2482-2EBC-5D5B-01BD04FB56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4787" y="568840"/>
            <a:ext cx="2302426" cy="1924978"/>
          </a:xfrm>
          <a:prstGeom prst="ellipse">
            <a:avLst/>
          </a:prstGeom>
          <a:ln>
            <a:noFill/>
          </a:ln>
          <a:effectLst>
            <a:softEdge rad="112500"/>
          </a:effectLst>
        </p:spPr>
      </p:pic>
      <p:sp>
        <p:nvSpPr>
          <p:cNvPr id="6" name="ZoneTexte 5">
            <a:extLst>
              <a:ext uri="{FF2B5EF4-FFF2-40B4-BE49-F238E27FC236}">
                <a16:creationId xmlns:a16="http://schemas.microsoft.com/office/drawing/2014/main" id="{2D516CA9-1D47-7B60-EAF4-C95DBAE7DE66}"/>
              </a:ext>
            </a:extLst>
          </p:cNvPr>
          <p:cNvSpPr txBox="1"/>
          <p:nvPr/>
        </p:nvSpPr>
        <p:spPr>
          <a:xfrm>
            <a:off x="2218099" y="2828835"/>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Le CNN simple obtient une </a:t>
            </a:r>
            <a:r>
              <a:rPr lang="fr-FR" dirty="0" err="1"/>
              <a:t>accuracy</a:t>
            </a:r>
            <a:r>
              <a:rPr lang="fr-FR" dirty="0"/>
              <a:t> de 36,1 %, avec des scores faibles mais équilibrés en F1, précision et rappel (autour de 34–36 %). Le Top-3 </a:t>
            </a:r>
            <a:r>
              <a:rPr lang="fr-FR" dirty="0" err="1"/>
              <a:t>accuracy</a:t>
            </a:r>
            <a:r>
              <a:rPr lang="fr-FR" dirty="0"/>
              <a:t> atteint 70,9 %, ce qui indique que la bonne classe apparaît souvent parmi les trois premières. Son temps d’inférence d’environ 19,5 ms par image en fait un modèle rapide et efficace à l’exécution.</a:t>
            </a:r>
          </a:p>
        </p:txBody>
      </p:sp>
      <p:sp>
        <p:nvSpPr>
          <p:cNvPr id="7" name="ZoneTexte 6">
            <a:extLst>
              <a:ext uri="{FF2B5EF4-FFF2-40B4-BE49-F238E27FC236}">
                <a16:creationId xmlns:a16="http://schemas.microsoft.com/office/drawing/2014/main" id="{12F94E7F-6BCC-8FD2-3CB3-FEF893FE7D44}"/>
              </a:ext>
            </a:extLst>
          </p:cNvPr>
          <p:cNvSpPr txBox="1"/>
          <p:nvPr/>
        </p:nvSpPr>
        <p:spPr>
          <a:xfrm>
            <a:off x="2218099" y="5001104"/>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montre une bonne reconnaissance de classes comme Computers et Baby Care, mais aussi de nombreux mélanges entre catégories proches telles que Home </a:t>
            </a:r>
            <a:r>
              <a:rPr lang="fr-FR" dirty="0" err="1"/>
              <a:t>Furnishing</a:t>
            </a:r>
            <a:r>
              <a:rPr lang="fr-FR" dirty="0"/>
              <a:t>, Home </a:t>
            </a:r>
            <a:r>
              <a:rPr lang="fr-FR" dirty="0" err="1"/>
              <a:t>Decor</a:t>
            </a:r>
            <a:r>
              <a:rPr lang="fr-FR" dirty="0"/>
              <a:t> &amp; Festive </a:t>
            </a:r>
            <a:r>
              <a:rPr lang="fr-FR" dirty="0" err="1"/>
              <a:t>Needs</a:t>
            </a:r>
            <a:r>
              <a:rPr lang="fr-FR" dirty="0"/>
              <a:t> et </a:t>
            </a:r>
            <a:r>
              <a:rPr lang="fr-FR" dirty="0" err="1"/>
              <a:t>Kitchen</a:t>
            </a:r>
            <a:r>
              <a:rPr lang="fr-FR" dirty="0"/>
              <a:t> &amp; </a:t>
            </a:r>
            <a:r>
              <a:rPr lang="fr-FR" dirty="0" err="1"/>
              <a:t>Dining</a:t>
            </a:r>
            <a:r>
              <a:rPr lang="fr-FR" dirty="0"/>
              <a:t>. Le modèle réussit à isoler certaines classes, mais reste limité face aux catégories visuellement similaires.</a:t>
            </a:r>
          </a:p>
        </p:txBody>
      </p:sp>
    </p:spTree>
    <p:extLst>
      <p:ext uri="{BB962C8B-B14F-4D97-AF65-F5344CB8AC3E}">
        <p14:creationId xmlns:p14="http://schemas.microsoft.com/office/powerpoint/2010/main" val="25832540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C1E9B642-D0DE-49FC-50F0-F151DC9169FD}"/>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30396C73-ACF5-AD89-DE53-CE94516C9D80}"/>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MBNET2</a:t>
            </a:r>
          </a:p>
        </p:txBody>
      </p:sp>
      <p:sp>
        <p:nvSpPr>
          <p:cNvPr id="11" name="Titre 1">
            <a:extLst>
              <a:ext uri="{FF2B5EF4-FFF2-40B4-BE49-F238E27FC236}">
                <a16:creationId xmlns:a16="http://schemas.microsoft.com/office/drawing/2014/main" id="{8223202C-7DD5-7802-DA1B-8FC4114F4C9C}"/>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9B48026B-2E14-3B41-3440-E8E83B51E06F}"/>
              </a:ext>
            </a:extLst>
          </p:cNvPr>
          <p:cNvSpPr txBox="1"/>
          <p:nvPr/>
        </p:nvSpPr>
        <p:spPr>
          <a:xfrm>
            <a:off x="2009077" y="4755193"/>
            <a:ext cx="7755800" cy="1754326"/>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MobileNetV2 atteint une </a:t>
            </a:r>
            <a:r>
              <a:rPr lang="fr-FR" dirty="0" err="1"/>
              <a:t>accuracy</a:t>
            </a:r>
            <a:r>
              <a:rPr lang="fr-FR" dirty="0"/>
              <a:t> de 77,2 %, avec des scores proches en F1 (77,3 %), précision (77,9 %) et rappel (77,3 %), ce qui </a:t>
            </a:r>
            <a:r>
              <a:rPr lang="fr-FR" b="1" dirty="0"/>
              <a:t>traduit une performance solide </a:t>
            </a:r>
            <a:r>
              <a:rPr lang="fr-FR" dirty="0"/>
              <a:t>et </a:t>
            </a:r>
            <a:r>
              <a:rPr lang="fr-FR" b="1" dirty="0"/>
              <a:t>équilibrée</a:t>
            </a:r>
            <a:r>
              <a:rPr lang="fr-FR" dirty="0"/>
              <a:t> entre les classes. Le Top-3 </a:t>
            </a:r>
            <a:r>
              <a:rPr lang="fr-FR" dirty="0" err="1"/>
              <a:t>accuracy</a:t>
            </a:r>
            <a:r>
              <a:rPr lang="fr-FR" dirty="0"/>
              <a:t> de 94,9 % montre qu’il place presque </a:t>
            </a:r>
            <a:r>
              <a:rPr lang="fr-FR" b="1" dirty="0"/>
              <a:t>toujours la bonne réponse parmi ses trois premières </a:t>
            </a:r>
            <a:r>
              <a:rPr lang="fr-FR" dirty="0"/>
              <a:t>prédictions. Enfin, son temps d’inférence est rapide, environ 16,9 ms par image, ce qui le rend à la fois </a:t>
            </a:r>
            <a:r>
              <a:rPr lang="fr-FR" b="1" dirty="0"/>
              <a:t>performant et efficace</a:t>
            </a:r>
            <a:r>
              <a:rPr lang="fr-FR" dirty="0"/>
              <a:t> à l’exécution.</a:t>
            </a:r>
          </a:p>
        </p:txBody>
      </p:sp>
      <p:pic>
        <p:nvPicPr>
          <p:cNvPr id="4" name="Image 3" descr="Une image contenant texte, capture d’écran, Police&#10;&#10;Le contenu généré par l’IA peut être incorrect.">
            <a:extLst>
              <a:ext uri="{FF2B5EF4-FFF2-40B4-BE49-F238E27FC236}">
                <a16:creationId xmlns:a16="http://schemas.microsoft.com/office/drawing/2014/main" id="{13F38EDC-8BFE-EF53-CF48-6B6F62072F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8780" y="791667"/>
            <a:ext cx="7440015" cy="3623384"/>
          </a:xfrm>
          <a:prstGeom prst="rect">
            <a:avLst/>
          </a:prstGeom>
        </p:spPr>
      </p:pic>
    </p:spTree>
    <p:extLst>
      <p:ext uri="{BB962C8B-B14F-4D97-AF65-F5344CB8AC3E}">
        <p14:creationId xmlns:p14="http://schemas.microsoft.com/office/powerpoint/2010/main" val="151477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D396631B-35F1-6317-2A2E-A2DEF44BB66B}"/>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5FB7BD18-271D-7913-BD31-A424A2950A94}"/>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MBNET2</a:t>
            </a:r>
          </a:p>
        </p:txBody>
      </p:sp>
      <p:sp>
        <p:nvSpPr>
          <p:cNvPr id="11" name="Titre 1">
            <a:extLst>
              <a:ext uri="{FF2B5EF4-FFF2-40B4-BE49-F238E27FC236}">
                <a16:creationId xmlns:a16="http://schemas.microsoft.com/office/drawing/2014/main" id="{4F818445-DBD3-3DF2-89A4-A88554C82AD4}"/>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92FCD17E-3580-1563-CF0F-B726C4F153E6}"/>
              </a:ext>
            </a:extLst>
          </p:cNvPr>
          <p:cNvSpPr txBox="1"/>
          <p:nvPr/>
        </p:nvSpPr>
        <p:spPr>
          <a:xfrm>
            <a:off x="2009077" y="5144154"/>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de MobileNetV2 montre une très bonne reconnaissance des classes, avec des scores nets pour Watches (21), </a:t>
            </a:r>
            <a:r>
              <a:rPr lang="fr-FR" dirty="0" err="1"/>
              <a:t>Kitchen</a:t>
            </a:r>
            <a:r>
              <a:rPr lang="fr-FR" dirty="0"/>
              <a:t> &amp; </a:t>
            </a:r>
            <a:r>
              <a:rPr lang="fr-FR" dirty="0" err="1"/>
              <a:t>Dining</a:t>
            </a:r>
            <a:r>
              <a:rPr lang="fr-FR" dirty="0"/>
              <a:t> (20) et Computers (18). Quelques confusions persistent surtout entre Home </a:t>
            </a:r>
            <a:r>
              <a:rPr lang="fr-FR" dirty="0" err="1"/>
              <a:t>Furnishing</a:t>
            </a:r>
            <a:r>
              <a:rPr lang="fr-FR" dirty="0"/>
              <a:t>, Home </a:t>
            </a:r>
            <a:r>
              <a:rPr lang="fr-FR" dirty="0" err="1"/>
              <a:t>Decor</a:t>
            </a:r>
            <a:r>
              <a:rPr lang="fr-FR" dirty="0"/>
              <a:t> &amp; Festive </a:t>
            </a:r>
            <a:r>
              <a:rPr lang="fr-FR" dirty="0" err="1"/>
              <a:t>Needs</a:t>
            </a:r>
            <a:r>
              <a:rPr lang="fr-FR" dirty="0"/>
              <a:t> et Baby Care, mais globalement le modèle distingue bien la majorité des catégories.</a:t>
            </a:r>
          </a:p>
        </p:txBody>
      </p:sp>
      <p:pic>
        <p:nvPicPr>
          <p:cNvPr id="5" name="Image 4">
            <a:extLst>
              <a:ext uri="{FF2B5EF4-FFF2-40B4-BE49-F238E27FC236}">
                <a16:creationId xmlns:a16="http://schemas.microsoft.com/office/drawing/2014/main" id="{9B979A96-859C-0829-7AC1-2CCDFF069B36}"/>
              </a:ext>
            </a:extLst>
          </p:cNvPr>
          <p:cNvPicPr>
            <a:picLocks noChangeAspect="1"/>
          </p:cNvPicPr>
          <p:nvPr/>
        </p:nvPicPr>
        <p:blipFill>
          <a:blip r:embed="rId2"/>
          <a:stretch>
            <a:fillRect/>
          </a:stretch>
        </p:blipFill>
        <p:spPr>
          <a:xfrm>
            <a:off x="2768374" y="651035"/>
            <a:ext cx="6273269" cy="4128204"/>
          </a:xfrm>
          <a:prstGeom prst="rect">
            <a:avLst/>
          </a:prstGeom>
        </p:spPr>
      </p:pic>
    </p:spTree>
    <p:extLst>
      <p:ext uri="{BB962C8B-B14F-4D97-AF65-F5344CB8AC3E}">
        <p14:creationId xmlns:p14="http://schemas.microsoft.com/office/powerpoint/2010/main" val="1283650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ACDEF993-F039-C76A-44A1-CA074E9C6D26}"/>
              </a:ext>
            </a:extLst>
          </p:cNvPr>
          <p:cNvSpPr>
            <a:spLocks noGrp="1"/>
          </p:cNvSpPr>
          <p:nvPr>
            <p:ph type="title"/>
          </p:nvPr>
        </p:nvSpPr>
        <p:spPr>
          <a:xfrm>
            <a:off x="581192" y="1124999"/>
            <a:ext cx="4460708" cy="4608003"/>
          </a:xfrm>
        </p:spPr>
        <p:txBody>
          <a:bodyPr anchor="ctr">
            <a:normAutofit/>
          </a:bodyPr>
          <a:lstStyle/>
          <a:p>
            <a:r>
              <a:rPr lang="fr-FR" sz="4000" dirty="0">
                <a:solidFill>
                  <a:schemeClr val="accent1"/>
                </a:solidFill>
              </a:rPr>
              <a:t>Prétraitement images et texte</a:t>
            </a: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dirty="0"/>
          </a:p>
        </p:txBody>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dirty="0"/>
          </a:p>
        </p:txBody>
      </p:sp>
      <p:sp>
        <p:nvSpPr>
          <p:cNvPr id="3" name="Espace réservé du contenu 2">
            <a:extLst>
              <a:ext uri="{FF2B5EF4-FFF2-40B4-BE49-F238E27FC236}">
                <a16:creationId xmlns:a16="http://schemas.microsoft.com/office/drawing/2014/main" id="{D3C7E2F6-198D-3A73-7572-4A4C13B48D2D}"/>
              </a:ext>
            </a:extLst>
          </p:cNvPr>
          <p:cNvSpPr>
            <a:spLocks noGrp="1"/>
          </p:cNvSpPr>
          <p:nvPr>
            <p:ph idx="1"/>
          </p:nvPr>
        </p:nvSpPr>
        <p:spPr>
          <a:xfrm>
            <a:off x="5117586" y="1124998"/>
            <a:ext cx="6143248" cy="4608003"/>
          </a:xfrm>
        </p:spPr>
        <p:txBody>
          <a:bodyPr>
            <a:normAutofit/>
          </a:bodyPr>
          <a:lstStyle/>
          <a:p>
            <a:r>
              <a:rPr lang="fr-FR" sz="2000" b="1" dirty="0"/>
              <a:t>Contexte</a:t>
            </a:r>
            <a:r>
              <a:rPr lang="fr-FR" sz="2000" dirty="0"/>
              <a:t> : L’entreprise “Place de marché” veut lancer une marketplace e-commerce et cherche à automatiser la catégorisation des articles à partir du texte et des images.</a:t>
            </a:r>
          </a:p>
          <a:p>
            <a:pPr marL="0" indent="0">
              <a:buNone/>
            </a:pPr>
            <a:endParaRPr lang="fr-FR" sz="2000" dirty="0"/>
          </a:p>
          <a:p>
            <a:r>
              <a:rPr lang="fr-FR" sz="2000" b="1" dirty="0"/>
              <a:t>Objectif</a:t>
            </a:r>
            <a:r>
              <a:rPr lang="fr-FR" sz="2000" dirty="0"/>
              <a:t> : Évaluer puis démontrer la faisabilité d’un moteur de classification automatique des produits, et présenter les résultats dans un support clair.</a:t>
            </a:r>
          </a:p>
        </p:txBody>
      </p:sp>
    </p:spTree>
    <p:extLst>
      <p:ext uri="{BB962C8B-B14F-4D97-AF65-F5344CB8AC3E}">
        <p14:creationId xmlns:p14="http://schemas.microsoft.com/office/powerpoint/2010/main" val="2552872732"/>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9BA09D82-CCD8-46FA-DB7C-D0CC41232C7C}"/>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CAF376BB-728E-D483-0FF6-6721FBDDAFB4}"/>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MBNET2</a:t>
            </a:r>
          </a:p>
        </p:txBody>
      </p:sp>
      <p:sp>
        <p:nvSpPr>
          <p:cNvPr id="11" name="Titre 1">
            <a:extLst>
              <a:ext uri="{FF2B5EF4-FFF2-40B4-BE49-F238E27FC236}">
                <a16:creationId xmlns:a16="http://schemas.microsoft.com/office/drawing/2014/main" id="{43FC0CA3-1231-5225-7FF7-1A4DE482153A}"/>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04FFE533-EBE5-D92C-3050-8D466AAD0D67}"/>
              </a:ext>
            </a:extLst>
          </p:cNvPr>
          <p:cNvSpPr txBox="1"/>
          <p:nvPr/>
        </p:nvSpPr>
        <p:spPr>
          <a:xfrm>
            <a:off x="2218099" y="3317182"/>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MobileNetV2 atteint une </a:t>
            </a:r>
            <a:r>
              <a:rPr lang="fr-FR" dirty="0" err="1"/>
              <a:t>accuracy</a:t>
            </a:r>
            <a:r>
              <a:rPr lang="fr-FR" dirty="0"/>
              <a:t> élevée de 77,2 %, avec des scores équilibrés en F1, précision et rappel (autour de 77–78 %). Le Top-3 </a:t>
            </a:r>
            <a:r>
              <a:rPr lang="fr-FR" dirty="0" err="1"/>
              <a:t>accuracy</a:t>
            </a:r>
            <a:r>
              <a:rPr lang="fr-FR" dirty="0"/>
              <a:t> monte à 94,9 %, ce qui indique que la bonne classe est presque toujours présente dans les trois premières prédictions. Le temps d’inférence d’environ 16,9 ms par image confirme un modèle rapide et efficace.</a:t>
            </a:r>
          </a:p>
        </p:txBody>
      </p:sp>
      <p:pic>
        <p:nvPicPr>
          <p:cNvPr id="4" name="Image 3" descr="Une image contenant art, conception&#10;&#10;Le contenu généré par l’IA peut être incorrect.">
            <a:extLst>
              <a:ext uri="{FF2B5EF4-FFF2-40B4-BE49-F238E27FC236}">
                <a16:creationId xmlns:a16="http://schemas.microsoft.com/office/drawing/2014/main" id="{064F17F9-888B-100F-9969-E2153910D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8654" y="568840"/>
            <a:ext cx="2314691" cy="1969644"/>
          </a:xfrm>
          <a:prstGeom prst="ellipse">
            <a:avLst/>
          </a:prstGeom>
          <a:ln>
            <a:noFill/>
          </a:ln>
          <a:effectLst>
            <a:softEdge rad="112500"/>
          </a:effectLst>
        </p:spPr>
      </p:pic>
      <p:sp>
        <p:nvSpPr>
          <p:cNvPr id="6" name="ZoneTexte 5">
            <a:extLst>
              <a:ext uri="{FF2B5EF4-FFF2-40B4-BE49-F238E27FC236}">
                <a16:creationId xmlns:a16="http://schemas.microsoft.com/office/drawing/2014/main" id="{FD102FBA-3CE2-ED52-93D8-3DD1642F6927}"/>
              </a:ext>
            </a:extLst>
          </p:cNvPr>
          <p:cNvSpPr txBox="1"/>
          <p:nvPr/>
        </p:nvSpPr>
        <p:spPr>
          <a:xfrm>
            <a:off x="2218099" y="5236968"/>
            <a:ext cx="7755800" cy="1200329"/>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dirty="0"/>
              <a:t>L’analyse de la matrice de confusion montre que MobileNetV2 différencie clairement la plupart des classes, avec très peu d’erreurs croisées. Ses performances solides et sa rapidité d’exécution en font le modèle le plus adapté et justifient de le retenir comme choix final pour cette tâche de classification.</a:t>
            </a:r>
          </a:p>
        </p:txBody>
      </p:sp>
    </p:spTree>
    <p:extLst>
      <p:ext uri="{BB962C8B-B14F-4D97-AF65-F5344CB8AC3E}">
        <p14:creationId xmlns:p14="http://schemas.microsoft.com/office/powerpoint/2010/main" val="15135152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C68715D-A2B5-DCF4-CF6C-A9FB950062D9}"/>
            </a:ext>
          </a:extLst>
        </p:cNvPr>
        <p:cNvGrpSpPr/>
        <p:nvPr/>
      </p:nvGrpSpPr>
      <p:grpSpPr>
        <a:xfrm>
          <a:off x="0" y="0"/>
          <a:ext cx="0" cy="0"/>
          <a:chOff x="0" y="0"/>
          <a:chExt cx="0" cy="0"/>
        </a:xfrm>
      </p:grpSpPr>
      <p:pic>
        <p:nvPicPr>
          <p:cNvPr id="16" name="Picture 3" descr="Une image contenant rideau, capture d’écran, art, léger&#10;&#10;Description générée automatiquement">
            <a:extLst>
              <a:ext uri="{FF2B5EF4-FFF2-40B4-BE49-F238E27FC236}">
                <a16:creationId xmlns:a16="http://schemas.microsoft.com/office/drawing/2014/main" id="{E032A3CE-58AD-B19A-7A0B-E8E4C69AE7F0}"/>
              </a:ext>
            </a:extLst>
          </p:cNvPr>
          <p:cNvPicPr>
            <a:picLocks noChangeAspect="1"/>
          </p:cNvPicPr>
          <p:nvPr/>
        </p:nvPicPr>
        <p:blipFill>
          <a:blip r:embed="rId2"/>
          <a:srcRect b="19929"/>
          <a:stretch/>
        </p:blipFill>
        <p:spPr>
          <a:xfrm>
            <a:off x="-3047" y="10"/>
            <a:ext cx="12191999" cy="6857990"/>
          </a:xfrm>
          <a:prstGeom prst="rect">
            <a:avLst/>
          </a:prstGeom>
        </p:spPr>
      </p:pic>
      <p:sp>
        <p:nvSpPr>
          <p:cNvPr id="36" name="Rectangle 35">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2">
                  <a:alpha val="0"/>
                </a:schemeClr>
              </a:gs>
              <a:gs pos="50000">
                <a:schemeClr val="tx2">
                  <a:alpha val="35000"/>
                </a:schemeClr>
              </a:gs>
              <a:gs pos="100000">
                <a:schemeClr val="tx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re 5">
            <a:extLst>
              <a:ext uri="{FF2B5EF4-FFF2-40B4-BE49-F238E27FC236}">
                <a16:creationId xmlns:a16="http://schemas.microsoft.com/office/drawing/2014/main" id="{854E41FE-6390-1D23-C23A-BDB443340F02}"/>
              </a:ext>
            </a:extLst>
          </p:cNvPr>
          <p:cNvSpPr>
            <a:spLocks noGrp="1"/>
          </p:cNvSpPr>
          <p:nvPr>
            <p:ph type="ctrTitle"/>
          </p:nvPr>
        </p:nvSpPr>
        <p:spPr>
          <a:xfrm>
            <a:off x="643466" y="643467"/>
            <a:ext cx="10905059" cy="3330353"/>
          </a:xfrm>
          <a:effectLst>
            <a:outerShdw blurRad="50800" dist="38100" dir="2700000" algn="tl" rotWithShape="0">
              <a:prstClr val="black">
                <a:alpha val="40000"/>
              </a:prstClr>
            </a:outerShdw>
          </a:effectLst>
        </p:spPr>
        <p:txBody>
          <a:bodyPr vert="horz" lIns="91440" tIns="45720" rIns="91440" bIns="45720" rtlCol="0">
            <a:normAutofit/>
          </a:bodyPr>
          <a:lstStyle/>
          <a:p>
            <a:pPr algn="ctr"/>
            <a:r>
              <a:rPr lang="en-US" dirty="0">
                <a:solidFill>
                  <a:schemeClr val="bg1"/>
                </a:solidFill>
              </a:rPr>
              <a:t>Merci de </a:t>
            </a:r>
            <a:r>
              <a:rPr lang="en-US" dirty="0" err="1">
                <a:solidFill>
                  <a:schemeClr val="bg1"/>
                </a:solidFill>
              </a:rPr>
              <a:t>votre</a:t>
            </a:r>
            <a:r>
              <a:rPr lang="en-US" dirty="0">
                <a:solidFill>
                  <a:schemeClr val="bg1"/>
                </a:solidFill>
              </a:rPr>
              <a:t> </a:t>
            </a:r>
            <a:r>
              <a:rPr lang="en-US" dirty="0" err="1">
                <a:solidFill>
                  <a:schemeClr val="bg1"/>
                </a:solidFill>
              </a:rPr>
              <a:t>ecoute</a:t>
            </a:r>
            <a:endParaRPr lang="en-US" dirty="0">
              <a:solidFill>
                <a:schemeClr val="bg1"/>
              </a:solidFill>
            </a:endParaRPr>
          </a:p>
          <a:p>
            <a:pPr algn="ctr"/>
            <a:br>
              <a:rPr lang="en-US" dirty="0">
                <a:solidFill>
                  <a:schemeClr val="bg1"/>
                </a:solidFill>
              </a:rPr>
            </a:br>
            <a:endParaRPr lang="en-US" dirty="0">
              <a:solidFill>
                <a:schemeClr val="bg1"/>
              </a:solidFill>
            </a:endParaRPr>
          </a:p>
        </p:txBody>
      </p:sp>
      <p:sp>
        <p:nvSpPr>
          <p:cNvPr id="3" name="Sous-titre 2">
            <a:extLst>
              <a:ext uri="{FF2B5EF4-FFF2-40B4-BE49-F238E27FC236}">
                <a16:creationId xmlns:a16="http://schemas.microsoft.com/office/drawing/2014/main" id="{8294FA5C-C2C6-18D9-1036-09AC0B46704B}"/>
              </a:ext>
            </a:extLst>
          </p:cNvPr>
          <p:cNvSpPr>
            <a:spLocks noGrp="1"/>
          </p:cNvSpPr>
          <p:nvPr>
            <p:ph type="subTitle" idx="1"/>
          </p:nvPr>
        </p:nvSpPr>
        <p:spPr>
          <a:xfrm>
            <a:off x="643466" y="4133135"/>
            <a:ext cx="10902016" cy="1454510"/>
          </a:xfrm>
          <a:effectLst>
            <a:outerShdw blurRad="50800" dist="38100" dir="2700000" algn="tl" rotWithShape="0">
              <a:prstClr val="black">
                <a:alpha val="40000"/>
              </a:prstClr>
            </a:outerShdw>
          </a:effectLst>
        </p:spPr>
        <p:txBody>
          <a:bodyPr vert="horz" lIns="91440" tIns="45720" rIns="91440" bIns="45720" rtlCol="0">
            <a:normAutofit/>
          </a:bodyPr>
          <a:lstStyle/>
          <a:p>
            <a:pPr algn="ctr"/>
            <a:r>
              <a:rPr lang="en-US" sz="1800" b="1" dirty="0" err="1">
                <a:solidFill>
                  <a:schemeClr val="bg1"/>
                </a:solidFill>
                <a:effectLst/>
              </a:rPr>
              <a:t>Projet</a:t>
            </a:r>
            <a:r>
              <a:rPr lang="en-US" sz="1800" b="1">
                <a:solidFill>
                  <a:schemeClr val="bg1"/>
                </a:solidFill>
                <a:effectLst/>
              </a:rPr>
              <a:t> </a:t>
            </a:r>
            <a:r>
              <a:rPr lang="en-US" sz="1800" b="1" dirty="0">
                <a:solidFill>
                  <a:schemeClr val="bg1"/>
                </a:solidFill>
                <a:effectLst/>
              </a:rPr>
              <a:t>6</a:t>
            </a:r>
            <a:br>
              <a:rPr lang="en-US" sz="1800" b="1" i="0" dirty="0">
                <a:solidFill>
                  <a:schemeClr val="bg1"/>
                </a:solidFill>
                <a:effectLst/>
              </a:rPr>
            </a:br>
            <a:endParaRPr lang="en-US" sz="1800" b="1" dirty="0">
              <a:solidFill>
                <a:schemeClr val="bg1"/>
              </a:solidFill>
            </a:endParaRPr>
          </a:p>
        </p:txBody>
      </p:sp>
      <p:cxnSp>
        <p:nvCxnSpPr>
          <p:cNvPr id="38" name="Straight Connector 37">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0525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75351FE3-C556-98D8-5166-BE6F7548C8B8}"/>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DA9ACCC6-9BDF-BA26-3F60-09716B85DC92}"/>
              </a:ext>
            </a:extLst>
          </p:cNvPr>
          <p:cNvSpPr>
            <a:spLocks noGrp="1"/>
          </p:cNvSpPr>
          <p:nvPr>
            <p:ph type="title"/>
          </p:nvPr>
        </p:nvSpPr>
        <p:spPr>
          <a:xfrm>
            <a:off x="4100596" y="331248"/>
            <a:ext cx="3990808" cy="778698"/>
          </a:xfrm>
        </p:spPr>
        <p:txBody>
          <a:bodyPr anchor="ctr">
            <a:normAutofit fontScale="90000"/>
          </a:bodyPr>
          <a:lstStyle/>
          <a:p>
            <a:r>
              <a:rPr lang="fr-FR" sz="4000" dirty="0">
                <a:solidFill>
                  <a:schemeClr val="accent3"/>
                </a:solidFill>
              </a:rPr>
              <a:t>Pre-process texte</a:t>
            </a:r>
          </a:p>
        </p:txBody>
      </p:sp>
      <p:sp>
        <p:nvSpPr>
          <p:cNvPr id="4" name="Titre 1">
            <a:extLst>
              <a:ext uri="{FF2B5EF4-FFF2-40B4-BE49-F238E27FC236}">
                <a16:creationId xmlns:a16="http://schemas.microsoft.com/office/drawing/2014/main" id="{9EEDAE20-C7D6-0C41-928C-50DFDA18135D}"/>
              </a:ext>
            </a:extLst>
          </p:cNvPr>
          <p:cNvSpPr txBox="1">
            <a:spLocks/>
          </p:cNvSpPr>
          <p:nvPr/>
        </p:nvSpPr>
        <p:spPr>
          <a:xfrm>
            <a:off x="330534" y="331248"/>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1"/>
                </a:solidFill>
              </a:rPr>
              <a:t>1</a:t>
            </a:r>
          </a:p>
        </p:txBody>
      </p:sp>
      <p:sp>
        <p:nvSpPr>
          <p:cNvPr id="11" name="Titre 1">
            <a:extLst>
              <a:ext uri="{FF2B5EF4-FFF2-40B4-BE49-F238E27FC236}">
                <a16:creationId xmlns:a16="http://schemas.microsoft.com/office/drawing/2014/main" id="{E1AAEF9F-B055-9373-C299-D5B8F477C5C0}"/>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1</a:t>
            </a:r>
          </a:p>
        </p:txBody>
      </p:sp>
      <p:sp>
        <p:nvSpPr>
          <p:cNvPr id="12" name="ZoneTexte 11">
            <a:extLst>
              <a:ext uri="{FF2B5EF4-FFF2-40B4-BE49-F238E27FC236}">
                <a16:creationId xmlns:a16="http://schemas.microsoft.com/office/drawing/2014/main" id="{6C54AF76-7CCC-4D94-C065-A906FB1E7E2E}"/>
              </a:ext>
            </a:extLst>
          </p:cNvPr>
          <p:cNvSpPr txBox="1"/>
          <p:nvPr/>
        </p:nvSpPr>
        <p:spPr>
          <a:xfrm>
            <a:off x="1769198" y="5944215"/>
            <a:ext cx="7755800" cy="83099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600" dirty="0"/>
              <a:t>Ce script permet de tester le prétraitement des descriptions produits : il supprime le bruit (HTML, URL, emails, hashtags) et normalise le texte afin de produire une version claire, prête pour l’analyse (bag-of-</a:t>
            </a:r>
            <a:r>
              <a:rPr lang="fr-FR" sz="1600" dirty="0" err="1"/>
              <a:t>words</a:t>
            </a:r>
            <a:r>
              <a:rPr lang="fr-FR" sz="1600" dirty="0"/>
              <a:t> ou </a:t>
            </a:r>
            <a:r>
              <a:rPr lang="fr-FR" sz="1600" dirty="0" err="1"/>
              <a:t>embeddings</a:t>
            </a:r>
            <a:r>
              <a:rPr lang="fr-FR" sz="1600" dirty="0"/>
              <a:t>).</a:t>
            </a:r>
          </a:p>
        </p:txBody>
      </p:sp>
      <p:pic>
        <p:nvPicPr>
          <p:cNvPr id="5" name="Image 4" descr="Une image contenant texte, capture d’écran, Police&#10;&#10;Le contenu généré par l’IA peut être incorrect.">
            <a:extLst>
              <a:ext uri="{FF2B5EF4-FFF2-40B4-BE49-F238E27FC236}">
                <a16:creationId xmlns:a16="http://schemas.microsoft.com/office/drawing/2014/main" id="{61D4CA5D-33E3-A00A-AA68-BD05B8B2FE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55" y="1697614"/>
            <a:ext cx="4717172" cy="2545615"/>
          </a:xfrm>
          <a:prstGeom prst="rect">
            <a:avLst/>
          </a:prstGeom>
        </p:spPr>
      </p:pic>
      <p:pic>
        <p:nvPicPr>
          <p:cNvPr id="9" name="Image 8" descr="Une image contenant texte, capture d’écran, logiciel&#10;&#10;Le contenu généré par l’IA peut être incorrect.">
            <a:extLst>
              <a:ext uri="{FF2B5EF4-FFF2-40B4-BE49-F238E27FC236}">
                <a16:creationId xmlns:a16="http://schemas.microsoft.com/office/drawing/2014/main" id="{8F0F8BC0-838B-8B70-0AF4-99D93AD01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3150" y="1054100"/>
            <a:ext cx="5373770" cy="4765591"/>
          </a:xfrm>
          <a:prstGeom prst="rect">
            <a:avLst/>
          </a:prstGeom>
        </p:spPr>
      </p:pic>
    </p:spTree>
    <p:extLst>
      <p:ext uri="{BB962C8B-B14F-4D97-AF65-F5344CB8AC3E}">
        <p14:creationId xmlns:p14="http://schemas.microsoft.com/office/powerpoint/2010/main" val="2017741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F23FF5EE-ED93-DAA8-1772-14307B67055E}"/>
            </a:ext>
          </a:extLst>
        </p:cNvPr>
        <p:cNvGrpSpPr/>
        <p:nvPr/>
      </p:nvGrpSpPr>
      <p:grpSpPr>
        <a:xfrm>
          <a:off x="0" y="0"/>
          <a:ext cx="0" cy="0"/>
          <a:chOff x="0" y="0"/>
          <a:chExt cx="0" cy="0"/>
        </a:xfrm>
      </p:grpSpPr>
      <p:sp>
        <p:nvSpPr>
          <p:cNvPr id="11" name="Titre 1">
            <a:extLst>
              <a:ext uri="{FF2B5EF4-FFF2-40B4-BE49-F238E27FC236}">
                <a16:creationId xmlns:a16="http://schemas.microsoft.com/office/drawing/2014/main" id="{C95C2C4B-5F6E-1FB8-6067-3C09DFC77222}"/>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2</a:t>
            </a:r>
          </a:p>
        </p:txBody>
      </p:sp>
      <p:sp>
        <p:nvSpPr>
          <p:cNvPr id="12" name="ZoneTexte 11">
            <a:extLst>
              <a:ext uri="{FF2B5EF4-FFF2-40B4-BE49-F238E27FC236}">
                <a16:creationId xmlns:a16="http://schemas.microsoft.com/office/drawing/2014/main" id="{67393143-0792-80CD-362A-CA6788A5A70C}"/>
              </a:ext>
            </a:extLst>
          </p:cNvPr>
          <p:cNvSpPr txBox="1"/>
          <p:nvPr/>
        </p:nvSpPr>
        <p:spPr>
          <a:xfrm>
            <a:off x="2218100" y="5655253"/>
            <a:ext cx="7755800" cy="95410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Ce script nettoie et transforme les images pour les rendre exploitables : il détecte des motifs visuels (ORB, regroupés en “sac de visuels”) et extrait des représentations globales via un réseau pré-entraîné (VGG16). Ces données servent ensuite à réduire la dimension et à tester le regroupement automatique des produits.</a:t>
            </a:r>
          </a:p>
        </p:txBody>
      </p:sp>
      <p:sp>
        <p:nvSpPr>
          <p:cNvPr id="3" name="Titre 1">
            <a:extLst>
              <a:ext uri="{FF2B5EF4-FFF2-40B4-BE49-F238E27FC236}">
                <a16:creationId xmlns:a16="http://schemas.microsoft.com/office/drawing/2014/main" id="{117D4476-DE70-A323-DB94-A58FA73A8D2D}"/>
              </a:ext>
            </a:extLst>
          </p:cNvPr>
          <p:cNvSpPr txBox="1">
            <a:spLocks/>
          </p:cNvSpPr>
          <p:nvPr/>
        </p:nvSpPr>
        <p:spPr>
          <a:xfrm>
            <a:off x="4100596" y="-178656"/>
            <a:ext cx="3990808" cy="778698"/>
          </a:xfrm>
          <a:prstGeom prst="rect">
            <a:avLst/>
          </a:prstGeom>
        </p:spPr>
        <p:txBody>
          <a:bodyPr vert="horz" lIns="91440" tIns="45720" rIns="91440" bIns="45720" rtlCol="0" anchor="ctr">
            <a:normAutofit fontScale="82500" lnSpcReduction="10000"/>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Pre-process image</a:t>
            </a:r>
          </a:p>
        </p:txBody>
      </p:sp>
      <p:pic>
        <p:nvPicPr>
          <p:cNvPr id="9" name="Image 8" descr="Une image contenant texte, capture d’écran, logiciel, Système d’exploitation&#10;&#10;Le contenu généré par l’IA peut être incorrect.">
            <a:extLst>
              <a:ext uri="{FF2B5EF4-FFF2-40B4-BE49-F238E27FC236}">
                <a16:creationId xmlns:a16="http://schemas.microsoft.com/office/drawing/2014/main" id="{C97E8727-49BB-37EF-E66F-68C7526849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7352" y="600042"/>
            <a:ext cx="5437296" cy="4972899"/>
          </a:xfrm>
          <a:prstGeom prst="rect">
            <a:avLst/>
          </a:prstGeom>
        </p:spPr>
      </p:pic>
    </p:spTree>
    <p:extLst>
      <p:ext uri="{BB962C8B-B14F-4D97-AF65-F5344CB8AC3E}">
        <p14:creationId xmlns:p14="http://schemas.microsoft.com/office/powerpoint/2010/main" val="4120534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F125C13A-951A-23CD-AFB0-D886033B14E2}"/>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50E50E78-C6DF-62F6-2A83-331541517C8B}"/>
              </a:ext>
            </a:extLst>
          </p:cNvPr>
          <p:cNvSpPr>
            <a:spLocks noGrp="1"/>
          </p:cNvSpPr>
          <p:nvPr>
            <p:ph type="title"/>
          </p:nvPr>
        </p:nvSpPr>
        <p:spPr>
          <a:xfrm>
            <a:off x="3749842" y="296203"/>
            <a:ext cx="4333708" cy="778698"/>
          </a:xfrm>
        </p:spPr>
        <p:txBody>
          <a:bodyPr anchor="ctr">
            <a:normAutofit fontScale="90000"/>
          </a:bodyPr>
          <a:lstStyle/>
          <a:p>
            <a:r>
              <a:rPr lang="fr-FR" sz="4000" dirty="0">
                <a:solidFill>
                  <a:schemeClr val="accent3"/>
                </a:solidFill>
              </a:rPr>
              <a:t>Méthode d’analyse </a:t>
            </a:r>
          </a:p>
        </p:txBody>
      </p:sp>
      <p:sp>
        <p:nvSpPr>
          <p:cNvPr id="11" name="Titre 1">
            <a:extLst>
              <a:ext uri="{FF2B5EF4-FFF2-40B4-BE49-F238E27FC236}">
                <a16:creationId xmlns:a16="http://schemas.microsoft.com/office/drawing/2014/main" id="{D04790E1-1015-77C9-5642-9F35B0B7551D}"/>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3</a:t>
            </a:r>
          </a:p>
        </p:txBody>
      </p:sp>
      <p:sp>
        <p:nvSpPr>
          <p:cNvPr id="3" name="ZoneTexte 2">
            <a:extLst>
              <a:ext uri="{FF2B5EF4-FFF2-40B4-BE49-F238E27FC236}">
                <a16:creationId xmlns:a16="http://schemas.microsoft.com/office/drawing/2014/main" id="{747EAB19-7DDC-80A5-2774-D8924A673A67}"/>
              </a:ext>
            </a:extLst>
          </p:cNvPr>
          <p:cNvSpPr txBox="1"/>
          <p:nvPr/>
        </p:nvSpPr>
        <p:spPr>
          <a:xfrm>
            <a:off x="819150" y="1498600"/>
            <a:ext cx="1244600" cy="58477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fr-FR" sz="3200" dirty="0">
                <a:solidFill>
                  <a:srgbClr val="FF0000"/>
                </a:solidFill>
              </a:rPr>
              <a:t>TF-IDF</a:t>
            </a:r>
          </a:p>
        </p:txBody>
      </p:sp>
      <p:sp>
        <p:nvSpPr>
          <p:cNvPr id="5" name="ZoneTexte 4">
            <a:extLst>
              <a:ext uri="{FF2B5EF4-FFF2-40B4-BE49-F238E27FC236}">
                <a16:creationId xmlns:a16="http://schemas.microsoft.com/office/drawing/2014/main" id="{01AF6B35-5392-5701-DFA7-2D7544C49206}"/>
              </a:ext>
            </a:extLst>
          </p:cNvPr>
          <p:cNvSpPr txBox="1"/>
          <p:nvPr/>
        </p:nvSpPr>
        <p:spPr>
          <a:xfrm>
            <a:off x="5213877" y="1498600"/>
            <a:ext cx="1244600" cy="58477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fr-FR" sz="3200" dirty="0">
                <a:solidFill>
                  <a:srgbClr val="FF0000"/>
                </a:solidFill>
              </a:rPr>
              <a:t>BERT</a:t>
            </a:r>
          </a:p>
        </p:txBody>
      </p:sp>
      <p:sp>
        <p:nvSpPr>
          <p:cNvPr id="7" name="ZoneTexte 6">
            <a:extLst>
              <a:ext uri="{FF2B5EF4-FFF2-40B4-BE49-F238E27FC236}">
                <a16:creationId xmlns:a16="http://schemas.microsoft.com/office/drawing/2014/main" id="{1C6CCF5F-0421-0385-A274-E21009A6A0C3}"/>
              </a:ext>
            </a:extLst>
          </p:cNvPr>
          <p:cNvSpPr txBox="1"/>
          <p:nvPr/>
        </p:nvSpPr>
        <p:spPr>
          <a:xfrm>
            <a:off x="9608604" y="1498599"/>
            <a:ext cx="1853146" cy="584775"/>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fr-FR" sz="3200" dirty="0">
                <a:solidFill>
                  <a:srgbClr val="FF0000"/>
                </a:solidFill>
              </a:rPr>
              <a:t>ORB-</a:t>
            </a:r>
            <a:r>
              <a:rPr lang="fr-FR" sz="3200" dirty="0" err="1">
                <a:solidFill>
                  <a:srgbClr val="FF0000"/>
                </a:solidFill>
              </a:rPr>
              <a:t>BoW</a:t>
            </a:r>
            <a:endParaRPr lang="fr-FR" sz="3200" dirty="0">
              <a:solidFill>
                <a:srgbClr val="FF0000"/>
              </a:solidFill>
            </a:endParaRPr>
          </a:p>
        </p:txBody>
      </p:sp>
      <p:sp>
        <p:nvSpPr>
          <p:cNvPr id="8" name="ZoneTexte 7">
            <a:extLst>
              <a:ext uri="{FF2B5EF4-FFF2-40B4-BE49-F238E27FC236}">
                <a16:creationId xmlns:a16="http://schemas.microsoft.com/office/drawing/2014/main" id="{F28E405B-18FD-2833-57B7-E04028D7FD17}"/>
              </a:ext>
            </a:extLst>
          </p:cNvPr>
          <p:cNvSpPr txBox="1"/>
          <p:nvPr/>
        </p:nvSpPr>
        <p:spPr>
          <a:xfrm>
            <a:off x="0" y="2373292"/>
            <a:ext cx="3352800" cy="1169551"/>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sz="1400" b="1" dirty="0"/>
              <a:t>TF-IDF :</a:t>
            </a:r>
            <a:r>
              <a:rPr lang="fr-FR" sz="1400" dirty="0"/>
              <a:t> mesure l’importance des mots dans un texte en comparant leur fréquence dans un document et dans l’ensemble du corpus. </a:t>
            </a:r>
          </a:p>
          <a:p>
            <a:r>
              <a:rPr lang="fr-FR" sz="1400" dirty="0"/>
              <a:t>→ Ça met en avant les mots les plus représentatifs.</a:t>
            </a:r>
          </a:p>
        </p:txBody>
      </p:sp>
      <p:sp>
        <p:nvSpPr>
          <p:cNvPr id="9" name="ZoneTexte 8">
            <a:extLst>
              <a:ext uri="{FF2B5EF4-FFF2-40B4-BE49-F238E27FC236}">
                <a16:creationId xmlns:a16="http://schemas.microsoft.com/office/drawing/2014/main" id="{4690B4BF-D48C-A3E1-8BD4-835F83134758}"/>
              </a:ext>
            </a:extLst>
          </p:cNvPr>
          <p:cNvSpPr txBox="1"/>
          <p:nvPr/>
        </p:nvSpPr>
        <p:spPr>
          <a:xfrm>
            <a:off x="4159777" y="2373291"/>
            <a:ext cx="3352800" cy="954107"/>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sz="1400" b="1" dirty="0"/>
              <a:t>BERT :</a:t>
            </a:r>
            <a:r>
              <a:rPr lang="fr-FR" sz="1400" dirty="0"/>
              <a:t> un modèle de langage pré-entraîné qui comprend le sens des mots dans leur contexte. → Ça capte les nuances de phrase et les relations entre mots..</a:t>
            </a:r>
          </a:p>
        </p:txBody>
      </p:sp>
      <p:sp>
        <p:nvSpPr>
          <p:cNvPr id="14" name="ZoneTexte 13">
            <a:extLst>
              <a:ext uri="{FF2B5EF4-FFF2-40B4-BE49-F238E27FC236}">
                <a16:creationId xmlns:a16="http://schemas.microsoft.com/office/drawing/2014/main" id="{192720F8-3EA4-4EF9-4451-25E1C7807CC2}"/>
              </a:ext>
            </a:extLst>
          </p:cNvPr>
          <p:cNvSpPr txBox="1"/>
          <p:nvPr/>
        </p:nvSpPr>
        <p:spPr>
          <a:xfrm>
            <a:off x="8858777" y="2373290"/>
            <a:ext cx="3352800" cy="1169551"/>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sz="1400" b="1" dirty="0"/>
              <a:t>ORB-</a:t>
            </a:r>
            <a:r>
              <a:rPr lang="fr-FR" sz="1400" b="1" dirty="0" err="1"/>
              <a:t>BoW</a:t>
            </a:r>
            <a:r>
              <a:rPr lang="fr-FR" sz="1400" b="1" dirty="0"/>
              <a:t> :</a:t>
            </a:r>
            <a:r>
              <a:rPr lang="fr-FR" sz="1400" dirty="0"/>
              <a:t> détecte des points clés dans une image (coins, motifs) puis les regroupe comme un “sac de visuels”. </a:t>
            </a:r>
          </a:p>
          <a:p>
            <a:r>
              <a:rPr lang="fr-FR" sz="1400" dirty="0"/>
              <a:t>→ Ça permet de comparer et de classer des images entre elles.</a:t>
            </a:r>
          </a:p>
        </p:txBody>
      </p:sp>
      <p:sp>
        <p:nvSpPr>
          <p:cNvPr id="15" name="ZoneTexte 14">
            <a:extLst>
              <a:ext uri="{FF2B5EF4-FFF2-40B4-BE49-F238E27FC236}">
                <a16:creationId xmlns:a16="http://schemas.microsoft.com/office/drawing/2014/main" id="{B8C9B4FA-FE4D-7FF7-1876-9CF8F3BBF1E6}"/>
              </a:ext>
            </a:extLst>
          </p:cNvPr>
          <p:cNvSpPr txBox="1"/>
          <p:nvPr/>
        </p:nvSpPr>
        <p:spPr>
          <a:xfrm>
            <a:off x="4003497" y="3873674"/>
            <a:ext cx="3665360" cy="400110"/>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sz="2000" i="1" dirty="0">
                <a:solidFill>
                  <a:srgbClr val="FF0000"/>
                </a:solidFill>
              </a:rPr>
              <a:t>Red cotton T-shirt with Nike logo</a:t>
            </a:r>
            <a:endParaRPr lang="fr-FR" sz="2000" i="1" dirty="0">
              <a:solidFill>
                <a:srgbClr val="FF0000"/>
              </a:solidFill>
            </a:endParaRPr>
          </a:p>
        </p:txBody>
      </p:sp>
      <p:sp>
        <p:nvSpPr>
          <p:cNvPr id="17" name="ZoneTexte 16">
            <a:extLst>
              <a:ext uri="{FF2B5EF4-FFF2-40B4-BE49-F238E27FC236}">
                <a16:creationId xmlns:a16="http://schemas.microsoft.com/office/drawing/2014/main" id="{952EB6D3-6FA4-D29F-FCBB-D6C0BE8008F5}"/>
              </a:ext>
            </a:extLst>
          </p:cNvPr>
          <p:cNvSpPr txBox="1"/>
          <p:nvPr/>
        </p:nvSpPr>
        <p:spPr>
          <a:xfrm>
            <a:off x="0" y="5110142"/>
            <a:ext cx="3352800" cy="523220"/>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sz="1400" b="1" dirty="0"/>
              <a:t>TF-IDF :</a:t>
            </a:r>
            <a:r>
              <a:rPr lang="fr-FR" sz="1400" dirty="0"/>
              <a:t> </a:t>
            </a:r>
            <a:r>
              <a:rPr lang="fr-FR" sz="1400" i="1" dirty="0"/>
              <a:t>{t-shirt, </a:t>
            </a:r>
            <a:r>
              <a:rPr lang="fr-FR" sz="1400" i="1" dirty="0" err="1"/>
              <a:t>cotton</a:t>
            </a:r>
            <a:r>
              <a:rPr lang="fr-FR" sz="1400" i="1" dirty="0"/>
              <a:t>, </a:t>
            </a:r>
            <a:r>
              <a:rPr lang="fr-FR" sz="1400" i="1" dirty="0" err="1"/>
              <a:t>nike</a:t>
            </a:r>
            <a:r>
              <a:rPr lang="fr-FR" sz="1400" i="1" dirty="0"/>
              <a:t>}</a:t>
            </a:r>
            <a:r>
              <a:rPr lang="fr-FR" sz="1400" dirty="0"/>
              <a:t> sont mis en avant car ce sont les termes représentatifs.</a:t>
            </a:r>
          </a:p>
        </p:txBody>
      </p:sp>
      <p:sp>
        <p:nvSpPr>
          <p:cNvPr id="18" name="ZoneTexte 17">
            <a:extLst>
              <a:ext uri="{FF2B5EF4-FFF2-40B4-BE49-F238E27FC236}">
                <a16:creationId xmlns:a16="http://schemas.microsoft.com/office/drawing/2014/main" id="{9EA9AF8F-03F2-EAE7-1138-BED0A2CBEB19}"/>
              </a:ext>
            </a:extLst>
          </p:cNvPr>
          <p:cNvSpPr txBox="1"/>
          <p:nvPr/>
        </p:nvSpPr>
        <p:spPr>
          <a:xfrm>
            <a:off x="4159776" y="5110142"/>
            <a:ext cx="3665359" cy="954107"/>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sz="1400" b="1" dirty="0"/>
              <a:t>BERT :</a:t>
            </a:r>
            <a:r>
              <a:rPr lang="fr-FR" sz="1400" dirty="0"/>
              <a:t> </a:t>
            </a:r>
            <a:r>
              <a:rPr lang="fr-FR" sz="1400" i="1" dirty="0"/>
              <a:t>“T-shirt rouge en coton de la marque Nike”</a:t>
            </a:r>
            <a:r>
              <a:rPr lang="fr-FR" sz="1400" dirty="0"/>
              <a:t> </a:t>
            </a:r>
          </a:p>
          <a:p>
            <a:r>
              <a:rPr lang="fr-FR" sz="1400" dirty="0"/>
              <a:t>→ proche d’autres vêtements similaires, même si les mots changent.</a:t>
            </a:r>
          </a:p>
          <a:p>
            <a:endParaRPr lang="fr-FR" sz="1400" dirty="0"/>
          </a:p>
        </p:txBody>
      </p:sp>
      <p:sp>
        <p:nvSpPr>
          <p:cNvPr id="19" name="ZoneTexte 18">
            <a:extLst>
              <a:ext uri="{FF2B5EF4-FFF2-40B4-BE49-F238E27FC236}">
                <a16:creationId xmlns:a16="http://schemas.microsoft.com/office/drawing/2014/main" id="{8EAA5D48-979F-C355-CC4D-73B3FBA19898}"/>
              </a:ext>
            </a:extLst>
          </p:cNvPr>
          <p:cNvSpPr txBox="1"/>
          <p:nvPr/>
        </p:nvSpPr>
        <p:spPr>
          <a:xfrm>
            <a:off x="8526641" y="4792641"/>
            <a:ext cx="3665359" cy="2031325"/>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sz="1400" b="1" dirty="0"/>
              <a:t>ORB :</a:t>
            </a:r>
          </a:p>
          <a:p>
            <a:r>
              <a:rPr lang="fr-FR" sz="1400" dirty="0"/>
              <a:t> Ici, on oublie le texte → on regarde l’</a:t>
            </a:r>
            <a:r>
              <a:rPr lang="fr-FR" sz="1400" b="1" dirty="0"/>
              <a:t>image du produit</a:t>
            </a:r>
            <a:r>
              <a:rPr lang="fr-FR" sz="1400" dirty="0"/>
              <a:t>.</a:t>
            </a:r>
            <a:br>
              <a:rPr lang="fr-FR" sz="1400" dirty="0"/>
            </a:br>
            <a:r>
              <a:rPr lang="fr-FR" sz="1400" dirty="0"/>
              <a:t>→ Résultat : l’algorithme extrait des </a:t>
            </a:r>
            <a:r>
              <a:rPr lang="fr-FR" sz="1400" b="1" dirty="0"/>
              <a:t>points clés visuels</a:t>
            </a:r>
            <a:r>
              <a:rPr lang="fr-FR" sz="1400" dirty="0"/>
              <a:t> (contours du logo, forme du T-shirt, textures de tissu) et les transforme en histogramme comparatif → proche d’autres T-shirts visuellement similaires.</a:t>
            </a:r>
          </a:p>
          <a:p>
            <a:endParaRPr lang="fr-FR" sz="1400" dirty="0"/>
          </a:p>
        </p:txBody>
      </p:sp>
      <p:sp>
        <p:nvSpPr>
          <p:cNvPr id="22" name="Flèche : bas 21">
            <a:extLst>
              <a:ext uri="{FF2B5EF4-FFF2-40B4-BE49-F238E27FC236}">
                <a16:creationId xmlns:a16="http://schemas.microsoft.com/office/drawing/2014/main" id="{4E037707-B5C1-6AC4-0C5B-AB88146E8530}"/>
              </a:ext>
            </a:extLst>
          </p:cNvPr>
          <p:cNvSpPr/>
          <p:nvPr/>
        </p:nvSpPr>
        <p:spPr>
          <a:xfrm>
            <a:off x="1441450" y="3873674"/>
            <a:ext cx="254000" cy="825326"/>
          </a:xfrm>
          <a:prstGeom prst="down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Flèche : bas 22">
            <a:extLst>
              <a:ext uri="{FF2B5EF4-FFF2-40B4-BE49-F238E27FC236}">
                <a16:creationId xmlns:a16="http://schemas.microsoft.com/office/drawing/2014/main" id="{834C22B1-5BA7-6096-280F-61CE3312E5A6}"/>
              </a:ext>
            </a:extLst>
          </p:cNvPr>
          <p:cNvSpPr/>
          <p:nvPr/>
        </p:nvSpPr>
        <p:spPr>
          <a:xfrm>
            <a:off x="5789696" y="4273784"/>
            <a:ext cx="254000" cy="825326"/>
          </a:xfrm>
          <a:prstGeom prst="down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Flèche : bas 23">
            <a:extLst>
              <a:ext uri="{FF2B5EF4-FFF2-40B4-BE49-F238E27FC236}">
                <a16:creationId xmlns:a16="http://schemas.microsoft.com/office/drawing/2014/main" id="{855D05B9-4FA5-6CED-C451-77A604DEE452}"/>
              </a:ext>
            </a:extLst>
          </p:cNvPr>
          <p:cNvSpPr/>
          <p:nvPr/>
        </p:nvSpPr>
        <p:spPr>
          <a:xfrm>
            <a:off x="10535177" y="3788394"/>
            <a:ext cx="254000" cy="825326"/>
          </a:xfrm>
          <a:prstGeom prst="down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873122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023DD21C-3F96-3B6C-E660-9B0855EE6F0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0496630A-7EBF-70AA-3025-5B32CFC2C124}"/>
              </a:ext>
            </a:extLst>
          </p:cNvPr>
          <p:cNvSpPr>
            <a:spLocks noGrp="1"/>
          </p:cNvSpPr>
          <p:nvPr>
            <p:ph type="title"/>
          </p:nvPr>
        </p:nvSpPr>
        <p:spPr>
          <a:xfrm>
            <a:off x="4126280" y="-178656"/>
            <a:ext cx="3939439" cy="778698"/>
          </a:xfrm>
        </p:spPr>
        <p:txBody>
          <a:bodyPr anchor="ctr">
            <a:normAutofit fontScale="90000"/>
          </a:bodyPr>
          <a:lstStyle/>
          <a:p>
            <a:r>
              <a:rPr lang="fr-FR" sz="4000" dirty="0">
                <a:solidFill>
                  <a:schemeClr val="accent3"/>
                </a:solidFill>
              </a:rPr>
              <a:t>PRE-PROCESS texte</a:t>
            </a:r>
          </a:p>
        </p:txBody>
      </p:sp>
      <p:sp>
        <p:nvSpPr>
          <p:cNvPr id="11" name="Titre 1">
            <a:extLst>
              <a:ext uri="{FF2B5EF4-FFF2-40B4-BE49-F238E27FC236}">
                <a16:creationId xmlns:a16="http://schemas.microsoft.com/office/drawing/2014/main" id="{87CFD6B5-36F3-E2CB-2639-C42CBA806327}"/>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2BCFCFCA-2BF5-0461-CA4E-062FDA7C64E9}"/>
              </a:ext>
            </a:extLst>
          </p:cNvPr>
          <p:cNvSpPr txBox="1"/>
          <p:nvPr/>
        </p:nvSpPr>
        <p:spPr>
          <a:xfrm>
            <a:off x="2009077" y="5201181"/>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L’encodage Word2Vec (1050 articles, 50 dimensions) projette les descriptions en vecteurs qui conservent le sens des mots. Le clustering </a:t>
            </a:r>
            <a:r>
              <a:rPr lang="fr-FR" dirty="0" err="1"/>
              <a:t>KMeans</a:t>
            </a:r>
            <a:r>
              <a:rPr lang="fr-FR" dirty="0"/>
              <a:t> révèle 7 groupes bien séparés, confirmant que les produits similaires partagent des représentations proches. L’ARI de 0,539 indique une cohérence moyenne : la structure globale est respectée, mais certains recouvrements entre clusters restent présents.</a:t>
            </a:r>
          </a:p>
        </p:txBody>
      </p:sp>
      <p:pic>
        <p:nvPicPr>
          <p:cNvPr id="4" name="Image 3">
            <a:extLst>
              <a:ext uri="{FF2B5EF4-FFF2-40B4-BE49-F238E27FC236}">
                <a16:creationId xmlns:a16="http://schemas.microsoft.com/office/drawing/2014/main" id="{F497F817-DB3D-3AEF-4D41-DB64C59C6273}"/>
              </a:ext>
            </a:extLst>
          </p:cNvPr>
          <p:cNvPicPr>
            <a:picLocks noChangeAspect="1"/>
          </p:cNvPicPr>
          <p:nvPr/>
        </p:nvPicPr>
        <p:blipFill>
          <a:blip r:embed="rId2"/>
          <a:stretch>
            <a:fillRect/>
          </a:stretch>
        </p:blipFill>
        <p:spPr>
          <a:xfrm>
            <a:off x="3202299" y="863599"/>
            <a:ext cx="5369356" cy="4010025"/>
          </a:xfrm>
          <a:prstGeom prst="rect">
            <a:avLst/>
          </a:prstGeom>
        </p:spPr>
      </p:pic>
    </p:spTree>
    <p:extLst>
      <p:ext uri="{BB962C8B-B14F-4D97-AF65-F5344CB8AC3E}">
        <p14:creationId xmlns:p14="http://schemas.microsoft.com/office/powerpoint/2010/main" val="414557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14E6F68D-97F8-9A7B-1F8E-DB1704C2B402}"/>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368891B7-A344-6223-3F7A-629E24D6D9DA}"/>
              </a:ext>
            </a:extLst>
          </p:cNvPr>
          <p:cNvSpPr>
            <a:spLocks noGrp="1"/>
          </p:cNvSpPr>
          <p:nvPr>
            <p:ph type="title"/>
          </p:nvPr>
        </p:nvSpPr>
        <p:spPr>
          <a:xfrm>
            <a:off x="4129692" y="-209858"/>
            <a:ext cx="3932615" cy="778698"/>
          </a:xfrm>
        </p:spPr>
        <p:txBody>
          <a:bodyPr anchor="ctr">
            <a:normAutofit fontScale="90000"/>
          </a:bodyPr>
          <a:lstStyle/>
          <a:p>
            <a:r>
              <a:rPr lang="fr-FR" sz="4000" dirty="0">
                <a:solidFill>
                  <a:schemeClr val="accent3"/>
                </a:solidFill>
              </a:rPr>
              <a:t>PRE-PROCESS texte</a:t>
            </a:r>
          </a:p>
        </p:txBody>
      </p:sp>
      <p:sp>
        <p:nvSpPr>
          <p:cNvPr id="11" name="Titre 1">
            <a:extLst>
              <a:ext uri="{FF2B5EF4-FFF2-40B4-BE49-F238E27FC236}">
                <a16:creationId xmlns:a16="http://schemas.microsoft.com/office/drawing/2014/main" id="{37072B17-46D7-34C8-362B-B16C94121B67}"/>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A91C9A71-41C5-2F50-2469-5CFA24C568AE}"/>
              </a:ext>
            </a:extLst>
          </p:cNvPr>
          <p:cNvSpPr txBox="1"/>
          <p:nvPr/>
        </p:nvSpPr>
        <p:spPr>
          <a:xfrm>
            <a:off x="2084140" y="4941874"/>
            <a:ext cx="7755800" cy="1754326"/>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Avec l’encodeur universel de phrases (USE), chaque description est représentée par un vecteur de 512 dimensions, offrant une vision plus fine. Le clustering </a:t>
            </a:r>
            <a:r>
              <a:rPr lang="fr-FR" dirty="0" err="1"/>
              <a:t>KMeans</a:t>
            </a:r>
            <a:r>
              <a:rPr lang="fr-FR" dirty="0"/>
              <a:t> met en évidence 7 groupes distincts, mieux séparés que Word2Vec. L’ARI atteint 0,645, traduisant une meilleure cohérence entre la structure complète et sa projection, et confirmant la capacité de ce modèle à regrouper efficacement des produits similaires.</a:t>
            </a:r>
          </a:p>
        </p:txBody>
      </p:sp>
      <p:pic>
        <p:nvPicPr>
          <p:cNvPr id="7" name="Image 6">
            <a:extLst>
              <a:ext uri="{FF2B5EF4-FFF2-40B4-BE49-F238E27FC236}">
                <a16:creationId xmlns:a16="http://schemas.microsoft.com/office/drawing/2014/main" id="{F3BF5016-4E4A-820C-3B99-C17C67ACC3FA}"/>
              </a:ext>
            </a:extLst>
          </p:cNvPr>
          <p:cNvPicPr>
            <a:picLocks noChangeAspect="1"/>
          </p:cNvPicPr>
          <p:nvPr/>
        </p:nvPicPr>
        <p:blipFill>
          <a:blip r:embed="rId2"/>
          <a:stretch>
            <a:fillRect/>
          </a:stretch>
        </p:blipFill>
        <p:spPr>
          <a:xfrm>
            <a:off x="3234862" y="568840"/>
            <a:ext cx="5722274" cy="4273597"/>
          </a:xfrm>
          <a:prstGeom prst="rect">
            <a:avLst/>
          </a:prstGeom>
        </p:spPr>
      </p:pic>
    </p:spTree>
    <p:extLst>
      <p:ext uri="{BB962C8B-B14F-4D97-AF65-F5344CB8AC3E}">
        <p14:creationId xmlns:p14="http://schemas.microsoft.com/office/powerpoint/2010/main" val="607648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14FF1033-945F-EC6F-AC83-3C6121522F0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695C92E8-01A7-AB60-AD5D-49BE8EB005A7}"/>
              </a:ext>
            </a:extLst>
          </p:cNvPr>
          <p:cNvSpPr>
            <a:spLocks noGrp="1"/>
          </p:cNvSpPr>
          <p:nvPr>
            <p:ph type="title"/>
          </p:nvPr>
        </p:nvSpPr>
        <p:spPr>
          <a:xfrm>
            <a:off x="4129692" y="-209858"/>
            <a:ext cx="3932615" cy="778698"/>
          </a:xfrm>
        </p:spPr>
        <p:txBody>
          <a:bodyPr anchor="ctr">
            <a:normAutofit fontScale="90000"/>
          </a:bodyPr>
          <a:lstStyle/>
          <a:p>
            <a:r>
              <a:rPr lang="fr-FR" sz="4000" dirty="0">
                <a:solidFill>
                  <a:schemeClr val="accent3"/>
                </a:solidFill>
              </a:rPr>
              <a:t>PRE-PROCESS texte</a:t>
            </a:r>
          </a:p>
        </p:txBody>
      </p:sp>
      <p:sp>
        <p:nvSpPr>
          <p:cNvPr id="11" name="Titre 1">
            <a:extLst>
              <a:ext uri="{FF2B5EF4-FFF2-40B4-BE49-F238E27FC236}">
                <a16:creationId xmlns:a16="http://schemas.microsoft.com/office/drawing/2014/main" id="{D289F8DB-2B0A-1436-25EF-9C441B51A89F}"/>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725A7E61-0970-1045-986D-B5FCDECABB11}"/>
              </a:ext>
            </a:extLst>
          </p:cNvPr>
          <p:cNvSpPr txBox="1"/>
          <p:nvPr/>
        </p:nvSpPr>
        <p:spPr>
          <a:xfrm>
            <a:off x="0" y="3879177"/>
            <a:ext cx="3724118" cy="120032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b="1" dirty="0"/>
              <a:t>TF-IDF :</a:t>
            </a:r>
            <a:r>
              <a:rPr lang="fr-FR" dirty="0"/>
              <a:t> méthode simple basée sur la fréquence des mots, mais trop limitée en contexte → faible séparation des clusters (ARI = 0,370).</a:t>
            </a:r>
          </a:p>
        </p:txBody>
      </p:sp>
      <p:pic>
        <p:nvPicPr>
          <p:cNvPr id="4" name="Image 3" descr="Une image contenant texte, capture d’écran, Police, nombre&#10;&#10;Le contenu généré par l’IA peut être incorrect.">
            <a:extLst>
              <a:ext uri="{FF2B5EF4-FFF2-40B4-BE49-F238E27FC236}">
                <a16:creationId xmlns:a16="http://schemas.microsoft.com/office/drawing/2014/main" id="{FD9429AE-B6EC-99AF-48BD-CD6F0ED43D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9009" y="784843"/>
            <a:ext cx="7093979" cy="2863415"/>
          </a:xfrm>
          <a:prstGeom prst="rect">
            <a:avLst/>
          </a:prstGeom>
        </p:spPr>
      </p:pic>
      <p:sp>
        <p:nvSpPr>
          <p:cNvPr id="5" name="ZoneTexte 4">
            <a:extLst>
              <a:ext uri="{FF2B5EF4-FFF2-40B4-BE49-F238E27FC236}">
                <a16:creationId xmlns:a16="http://schemas.microsoft.com/office/drawing/2014/main" id="{155F440A-EB58-F90E-2020-A7D5F5510729}"/>
              </a:ext>
            </a:extLst>
          </p:cNvPr>
          <p:cNvSpPr txBox="1"/>
          <p:nvPr/>
        </p:nvSpPr>
        <p:spPr>
          <a:xfrm>
            <a:off x="6200248" y="5505367"/>
            <a:ext cx="3724118" cy="120032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b="1" dirty="0"/>
              <a:t>Word2Vec :</a:t>
            </a:r>
            <a:r>
              <a:rPr lang="fr-FR" dirty="0"/>
              <a:t> capture le sens des mots grâce à des vecteurs compacts → bonne structuration des groupes (ARI = 0,539).</a:t>
            </a:r>
          </a:p>
        </p:txBody>
      </p:sp>
      <p:sp>
        <p:nvSpPr>
          <p:cNvPr id="6" name="ZoneTexte 5">
            <a:extLst>
              <a:ext uri="{FF2B5EF4-FFF2-40B4-BE49-F238E27FC236}">
                <a16:creationId xmlns:a16="http://schemas.microsoft.com/office/drawing/2014/main" id="{14EBA278-6135-A251-0D61-85286B084855}"/>
              </a:ext>
            </a:extLst>
          </p:cNvPr>
          <p:cNvSpPr txBox="1"/>
          <p:nvPr/>
        </p:nvSpPr>
        <p:spPr>
          <a:xfrm>
            <a:off x="8467882" y="3879178"/>
            <a:ext cx="3724118" cy="120032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b="1" dirty="0"/>
              <a:t>BERT :</a:t>
            </a:r>
            <a:r>
              <a:rPr lang="fr-FR" dirty="0"/>
              <a:t> malgré un modèle avancé, la projection reste bruitée et peu cohérente pour ce </a:t>
            </a:r>
            <a:r>
              <a:rPr lang="fr-FR" dirty="0" err="1"/>
              <a:t>dataset</a:t>
            </a:r>
            <a:r>
              <a:rPr lang="fr-FR" dirty="0"/>
              <a:t> (ARI = 0,396).</a:t>
            </a:r>
          </a:p>
        </p:txBody>
      </p:sp>
      <p:sp>
        <p:nvSpPr>
          <p:cNvPr id="8" name="ZoneTexte 7">
            <a:extLst>
              <a:ext uri="{FF2B5EF4-FFF2-40B4-BE49-F238E27FC236}">
                <a16:creationId xmlns:a16="http://schemas.microsoft.com/office/drawing/2014/main" id="{545BC6D6-7BF6-F803-44F0-46AD380182C6}"/>
              </a:ext>
            </a:extLst>
          </p:cNvPr>
          <p:cNvSpPr txBox="1"/>
          <p:nvPr/>
        </p:nvSpPr>
        <p:spPr>
          <a:xfrm>
            <a:off x="1761805" y="5505367"/>
            <a:ext cx="3724118" cy="120032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b="1" dirty="0"/>
              <a:t>USE :</a:t>
            </a:r>
            <a:r>
              <a:rPr lang="fr-FR" dirty="0"/>
              <a:t> meilleure performance globale (ARI = 0,645), avec des clusters bien séparés grâce à la prise en compte du sens complet des phrases.</a:t>
            </a:r>
          </a:p>
        </p:txBody>
      </p:sp>
    </p:spTree>
    <p:extLst>
      <p:ext uri="{BB962C8B-B14F-4D97-AF65-F5344CB8AC3E}">
        <p14:creationId xmlns:p14="http://schemas.microsoft.com/office/powerpoint/2010/main" val="2972263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955E0EC2-3AD5-1566-58BA-4C45F486D1A0}"/>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FBFED1F4-FFA8-6C58-F781-1DFDAE5BD449}"/>
              </a:ext>
            </a:extLst>
          </p:cNvPr>
          <p:cNvSpPr>
            <a:spLocks noGrp="1"/>
          </p:cNvSpPr>
          <p:nvPr>
            <p:ph type="title"/>
          </p:nvPr>
        </p:nvSpPr>
        <p:spPr>
          <a:xfrm>
            <a:off x="4126280" y="-178656"/>
            <a:ext cx="4164735" cy="778698"/>
          </a:xfrm>
        </p:spPr>
        <p:txBody>
          <a:bodyPr anchor="ctr">
            <a:normAutofit fontScale="90000"/>
          </a:bodyPr>
          <a:lstStyle/>
          <a:p>
            <a:r>
              <a:rPr lang="fr-FR" sz="4000" dirty="0">
                <a:solidFill>
                  <a:schemeClr val="accent3"/>
                </a:solidFill>
              </a:rPr>
              <a:t>PRE-PROCESS image</a:t>
            </a:r>
          </a:p>
        </p:txBody>
      </p:sp>
      <p:sp>
        <p:nvSpPr>
          <p:cNvPr id="11" name="Titre 1">
            <a:extLst>
              <a:ext uri="{FF2B5EF4-FFF2-40B4-BE49-F238E27FC236}">
                <a16:creationId xmlns:a16="http://schemas.microsoft.com/office/drawing/2014/main" id="{0CC0B8BD-8072-4DB1-24E0-4AA79F4E22B5}"/>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E42E4938-0158-EEFF-E443-80DB804D62B0}"/>
              </a:ext>
            </a:extLst>
          </p:cNvPr>
          <p:cNvSpPr txBox="1"/>
          <p:nvPr/>
        </p:nvSpPr>
        <p:spPr>
          <a:xfrm>
            <a:off x="2009077" y="5201181"/>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Les 1050 images ont été transformées en histogrammes visuels grâce à ORB-</a:t>
            </a:r>
            <a:r>
              <a:rPr lang="fr-FR" dirty="0" err="1"/>
              <a:t>BoVW</a:t>
            </a:r>
            <a:r>
              <a:rPr lang="fr-FR" dirty="0"/>
              <a:t> (256 dimensions). Le clustering </a:t>
            </a:r>
            <a:r>
              <a:rPr lang="fr-FR" dirty="0" err="1"/>
              <a:t>KMeans</a:t>
            </a:r>
            <a:r>
              <a:rPr lang="fr-FR" dirty="0"/>
              <a:t> génère des groupes mais reste peu distincts, la plupart des points étant très rapprochés. L’ARI de 0,376 montre une séparation faible : cette approche capte certains motifs visuels mais peine à différencier correctement les catégories de produits.</a:t>
            </a:r>
          </a:p>
        </p:txBody>
      </p:sp>
      <p:pic>
        <p:nvPicPr>
          <p:cNvPr id="5" name="Image 4">
            <a:extLst>
              <a:ext uri="{FF2B5EF4-FFF2-40B4-BE49-F238E27FC236}">
                <a16:creationId xmlns:a16="http://schemas.microsoft.com/office/drawing/2014/main" id="{B8A9DCF8-54C4-0483-3089-152DBBA5031D}"/>
              </a:ext>
            </a:extLst>
          </p:cNvPr>
          <p:cNvPicPr>
            <a:picLocks noChangeAspect="1"/>
          </p:cNvPicPr>
          <p:nvPr/>
        </p:nvPicPr>
        <p:blipFill>
          <a:blip r:embed="rId2"/>
          <a:stretch>
            <a:fillRect/>
          </a:stretch>
        </p:blipFill>
        <p:spPr>
          <a:xfrm>
            <a:off x="3011588" y="600042"/>
            <a:ext cx="5927696" cy="4427013"/>
          </a:xfrm>
          <a:prstGeom prst="rect">
            <a:avLst/>
          </a:prstGeom>
          <a:solidFill>
            <a:schemeClr val="accent1"/>
          </a:solidFill>
        </p:spPr>
      </p:pic>
    </p:spTree>
    <p:extLst>
      <p:ext uri="{BB962C8B-B14F-4D97-AF65-F5344CB8AC3E}">
        <p14:creationId xmlns:p14="http://schemas.microsoft.com/office/powerpoint/2010/main" val="3571388295"/>
      </p:ext>
    </p:extLst>
  </p:cSld>
  <p:clrMapOvr>
    <a:masterClrMapping/>
  </p:clrMapOvr>
</p:sld>
</file>

<file path=ppt/theme/theme1.xml><?xml version="1.0" encoding="utf-8"?>
<a:theme xmlns:a="http://schemas.openxmlformats.org/drawingml/2006/main" name="DividendVTI">
  <a:themeElements>
    <a:clrScheme name="AnalogousFromDarkSeedLeftStep">
      <a:dk1>
        <a:srgbClr val="000000"/>
      </a:dk1>
      <a:lt1>
        <a:srgbClr val="FFFFFF"/>
      </a:lt1>
      <a:dk2>
        <a:srgbClr val="1B302B"/>
      </a:dk2>
      <a:lt2>
        <a:srgbClr val="F3F3F0"/>
      </a:lt2>
      <a:accent1>
        <a:srgbClr val="4843D6"/>
      </a:accent1>
      <a:accent2>
        <a:srgbClr val="2A64C2"/>
      </a:accent2>
      <a:accent3>
        <a:srgbClr val="3CB5D4"/>
      </a:accent3>
      <a:accent4>
        <a:srgbClr val="2AC2A2"/>
      </a:accent4>
      <a:accent5>
        <a:srgbClr val="37C56B"/>
      </a:accent5>
      <a:accent6>
        <a:srgbClr val="31C22A"/>
      </a:accent6>
      <a:hlink>
        <a:srgbClr val="349E6D"/>
      </a:hlink>
      <a:folHlink>
        <a:srgbClr val="7F7F7F"/>
      </a:folHlink>
    </a:clrScheme>
    <a:fontScheme name="Dividend">
      <a:majorFont>
        <a:latin typeface="Tw Cen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12372</TotalTime>
  <Words>1755</Words>
  <Application>Microsoft Office PowerPoint</Application>
  <PresentationFormat>Grand écran</PresentationFormat>
  <Paragraphs>93</Paragraphs>
  <Slides>21</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21</vt:i4>
      </vt:variant>
    </vt:vector>
  </HeadingPairs>
  <TitlesOfParts>
    <vt:vector size="27" baseType="lpstr">
      <vt:lpstr>Aptos</vt:lpstr>
      <vt:lpstr>Gill Sans MT</vt:lpstr>
      <vt:lpstr>Inter</vt:lpstr>
      <vt:lpstr>Tw Cen MT</vt:lpstr>
      <vt:lpstr>Wingdings 2</vt:lpstr>
      <vt:lpstr>DividendVTI</vt:lpstr>
      <vt:lpstr>Projet 6 </vt:lpstr>
      <vt:lpstr>Prétraitement images et texte</vt:lpstr>
      <vt:lpstr>Pre-process texte</vt:lpstr>
      <vt:lpstr>Présentation PowerPoint</vt:lpstr>
      <vt:lpstr>Méthode d’analyse </vt:lpstr>
      <vt:lpstr>PRE-PROCESS texte</vt:lpstr>
      <vt:lpstr>PRE-PROCESS texte</vt:lpstr>
      <vt:lpstr>PRE-PROCESS texte</vt:lpstr>
      <vt:lpstr>PRE-PROCESS image</vt:lpstr>
      <vt:lpstr>PRE-PROCESS image</vt:lpstr>
      <vt:lpstr>Model de classification</vt:lpstr>
      <vt:lpstr>classification : VGG16</vt:lpstr>
      <vt:lpstr>classification : VGG16</vt:lpstr>
      <vt:lpstr>classification : VGG16</vt:lpstr>
      <vt:lpstr>classification : CNN</vt:lpstr>
      <vt:lpstr>classification : CNN</vt:lpstr>
      <vt:lpstr>classification : CNN</vt:lpstr>
      <vt:lpstr>classification : MBNET2</vt:lpstr>
      <vt:lpstr>classification : MBNET2</vt:lpstr>
      <vt:lpstr>classification : MBNET2</vt:lpstr>
      <vt:lpstr>Merci de votre ecoute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Victor A</dc:creator>
  <cp:lastModifiedBy>Victor A</cp:lastModifiedBy>
  <cp:revision>172</cp:revision>
  <dcterms:created xsi:type="dcterms:W3CDTF">2024-10-31T01:53:11Z</dcterms:created>
  <dcterms:modified xsi:type="dcterms:W3CDTF">2025-09-20T02:36:34Z</dcterms:modified>
</cp:coreProperties>
</file>

<file path=docProps/thumbnail.jpeg>
</file>